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75" r:id="rId2"/>
    <p:sldId id="256" r:id="rId3"/>
    <p:sldId id="257" r:id="rId4"/>
    <p:sldId id="258" r:id="rId5"/>
    <p:sldId id="259" r:id="rId6"/>
    <p:sldId id="260" r:id="rId7"/>
    <p:sldId id="261" r:id="rId8"/>
    <p:sldId id="262" r:id="rId9"/>
    <p:sldId id="263" r:id="rId10"/>
    <p:sldId id="264" r:id="rId11"/>
    <p:sldId id="265" r:id="rId12"/>
    <p:sldId id="278" r:id="rId13"/>
    <p:sldId id="266" r:id="rId14"/>
    <p:sldId id="267" r:id="rId15"/>
    <p:sldId id="268" r:id="rId16"/>
    <p:sldId id="274" r:id="rId17"/>
    <p:sldId id="271" r:id="rId18"/>
    <p:sldId id="272" r:id="rId19"/>
    <p:sldId id="276" r:id="rId20"/>
    <p:sldId id="277" r:id="rId21"/>
    <p:sldId id="273"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jLQfuAmjcu+nhWgolGYG4HnxWlt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CA5F97-4AE0-4CE0-95EE-AEC9F6DD6F61}">
  <a:tblStyle styleId="{6ECA5F97-4AE0-4CE0-95EE-AEC9F6DD6F6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70"/>
    <p:restoredTop sz="94715"/>
  </p:normalViewPr>
  <p:slideViewPr>
    <p:cSldViewPr snapToGrid="0">
      <p:cViewPr varScale="1">
        <p:scale>
          <a:sx n="36" d="100"/>
          <a:sy n="36" d="100"/>
        </p:scale>
        <p:origin x="11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ca4363ec3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2ca4363ec3c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ca4363ec3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2ca4363ec3c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0672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ca4363ec3c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g2ca4363ec3c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ca4363ec3c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g2ca4363ec3c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ca4363ec3c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g2ca4363ec3c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ca4363ec3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g2ca4363ec3c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ca4363ec3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g2ca4363ec3c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ca4363ec3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g2ca4363ec3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ca4363ec3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g2ca4363ec3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11"/>
        <p:cNvGrpSpPr/>
        <p:nvPr/>
      </p:nvGrpSpPr>
      <p:grpSpPr>
        <a:xfrm>
          <a:off x="0" y="0"/>
          <a:ext cx="0" cy="0"/>
          <a:chOff x="0" y="0"/>
          <a:chExt cx="0" cy="0"/>
        </a:xfrm>
      </p:grpSpPr>
      <p:sp>
        <p:nvSpPr>
          <p:cNvPr id="12" name="Google Shape;12;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68"/>
        <p:cNvGrpSpPr/>
        <p:nvPr/>
      </p:nvGrpSpPr>
      <p:grpSpPr>
        <a:xfrm>
          <a:off x="0" y="0"/>
          <a:ext cx="0" cy="0"/>
          <a:chOff x="0" y="0"/>
          <a:chExt cx="0" cy="0"/>
        </a:xfrm>
      </p:grpSpPr>
      <p:sp>
        <p:nvSpPr>
          <p:cNvPr id="69" name="Google Shape;69;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4"/>
        <p:cNvGrpSpPr/>
        <p:nvPr/>
      </p:nvGrpSpPr>
      <p:grpSpPr>
        <a:xfrm>
          <a:off x="0" y="0"/>
          <a:ext cx="0" cy="0"/>
          <a:chOff x="0" y="0"/>
          <a:chExt cx="0" cy="0"/>
        </a:xfrm>
      </p:grpSpPr>
      <p:sp>
        <p:nvSpPr>
          <p:cNvPr id="75" name="Google Shape;75;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17"/>
        <p:cNvGrpSpPr/>
        <p:nvPr/>
      </p:nvGrpSpPr>
      <p:grpSpPr>
        <a:xfrm>
          <a:off x="0" y="0"/>
          <a:ext cx="0" cy="0"/>
          <a:chOff x="0" y="0"/>
          <a:chExt cx="0" cy="0"/>
        </a:xfrm>
      </p:grpSpPr>
      <p:sp>
        <p:nvSpPr>
          <p:cNvPr id="18" name="Google Shape;1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23"/>
        <p:cNvGrpSpPr/>
        <p:nvPr/>
      </p:nvGrpSpPr>
      <p:grpSpPr>
        <a:xfrm>
          <a:off x="0" y="0"/>
          <a:ext cx="0" cy="0"/>
          <a:chOff x="0" y="0"/>
          <a:chExt cx="0" cy="0"/>
        </a:xfrm>
      </p:grpSpPr>
      <p:sp>
        <p:nvSpPr>
          <p:cNvPr id="24" name="Google Shape;24;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29"/>
        <p:cNvGrpSpPr/>
        <p:nvPr/>
      </p:nvGrpSpPr>
      <p:grpSpPr>
        <a:xfrm>
          <a:off x="0" y="0"/>
          <a:ext cx="0" cy="0"/>
          <a:chOff x="0" y="0"/>
          <a:chExt cx="0" cy="0"/>
        </a:xfrm>
      </p:grpSpPr>
      <p:sp>
        <p:nvSpPr>
          <p:cNvPr id="30" name="Google Shape;3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36"/>
        <p:cNvGrpSpPr/>
        <p:nvPr/>
      </p:nvGrpSpPr>
      <p:grpSpPr>
        <a:xfrm>
          <a:off x="0" y="0"/>
          <a:ext cx="0" cy="0"/>
          <a:chOff x="0" y="0"/>
          <a:chExt cx="0" cy="0"/>
        </a:xfrm>
      </p:grpSpPr>
      <p:sp>
        <p:nvSpPr>
          <p:cNvPr id="37" name="Google Shape;37;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45"/>
        <p:cNvGrpSpPr/>
        <p:nvPr/>
      </p:nvGrpSpPr>
      <p:grpSpPr>
        <a:xfrm>
          <a:off x="0" y="0"/>
          <a:ext cx="0" cy="0"/>
          <a:chOff x="0" y="0"/>
          <a:chExt cx="0" cy="0"/>
        </a:xfrm>
      </p:grpSpPr>
      <p:sp>
        <p:nvSpPr>
          <p:cNvPr id="46" name="Google Shape;4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0"/>
        <p:cNvGrpSpPr/>
        <p:nvPr/>
      </p:nvGrpSpPr>
      <p:grpSpPr>
        <a:xfrm>
          <a:off x="0" y="0"/>
          <a:ext cx="0" cy="0"/>
          <a:chOff x="0" y="0"/>
          <a:chExt cx="0" cy="0"/>
        </a:xfrm>
      </p:grpSpPr>
      <p:sp>
        <p:nvSpPr>
          <p:cNvPr id="51" name="Google Shape;5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4"/>
        <p:cNvGrpSpPr/>
        <p:nvPr/>
      </p:nvGrpSpPr>
      <p:grpSpPr>
        <a:xfrm>
          <a:off x="0" y="0"/>
          <a:ext cx="0" cy="0"/>
          <a:chOff x="0" y="0"/>
          <a:chExt cx="0" cy="0"/>
        </a:xfrm>
      </p:grpSpPr>
      <p:sp>
        <p:nvSpPr>
          <p:cNvPr id="55" name="Google Shape;55;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1"/>
        <p:cNvGrpSpPr/>
        <p:nvPr/>
      </p:nvGrpSpPr>
      <p:grpSpPr>
        <a:xfrm>
          <a:off x="0" y="0"/>
          <a:ext cx="0" cy="0"/>
          <a:chOff x="0" y="0"/>
          <a:chExt cx="0" cy="0"/>
        </a:xfrm>
      </p:grpSpPr>
      <p:sp>
        <p:nvSpPr>
          <p:cNvPr id="62" name="Google Shape;62;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2"/>
          <p:cNvSpPr>
            <a:spLocks noGrp="1"/>
          </p:cNvSpPr>
          <p:nvPr>
            <p:ph type="pic" idx="2"/>
          </p:nvPr>
        </p:nvSpPr>
        <p:spPr>
          <a:xfrm>
            <a:off x="5183188" y="987425"/>
            <a:ext cx="6172200" cy="4873625"/>
          </a:xfrm>
          <a:prstGeom prst="rect">
            <a:avLst/>
          </a:prstGeom>
          <a:noFill/>
          <a:ln>
            <a:noFill/>
          </a:ln>
        </p:spPr>
      </p:sp>
      <p:sp>
        <p:nvSpPr>
          <p:cNvPr id="64" name="Google Shape;64;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gedragsproblemenindeklas.nl/onderwijsboeken/boek-de-traumasensitieve-schoo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12" name="Afbeelding 11" descr="Afbeelding met Graphics, Lettertype, grafische vormgeving, logo&#10;&#10;Automatisch gegenereerde beschrijving">
            <a:extLst>
              <a:ext uri="{FF2B5EF4-FFF2-40B4-BE49-F238E27FC236}">
                <a16:creationId xmlns:a16="http://schemas.microsoft.com/office/drawing/2014/main" id="{21F6A00F-A2FC-47F2-FF5E-325FC834F1DA}"/>
              </a:ext>
            </a:extLst>
          </p:cNvPr>
          <p:cNvPicPr>
            <a:picLocks noChangeAspect="1"/>
          </p:cNvPicPr>
          <p:nvPr/>
        </p:nvPicPr>
        <p:blipFill>
          <a:blip r:embed="rId2"/>
          <a:stretch>
            <a:fillRect/>
          </a:stretch>
        </p:blipFill>
        <p:spPr>
          <a:xfrm>
            <a:off x="2019783" y="4146632"/>
            <a:ext cx="7772400" cy="1865376"/>
          </a:xfrm>
          <a:prstGeom prst="rect">
            <a:avLst/>
          </a:prstGeom>
          <a:gradFill>
            <a:gsLst>
              <a:gs pos="74000">
                <a:schemeClr val="bg1"/>
              </a:gs>
              <a:gs pos="68000">
                <a:schemeClr val="bg1"/>
              </a:gs>
            </a:gsLst>
            <a:lin ang="5400000" scaled="1"/>
          </a:gradFill>
        </p:spPr>
      </p:pic>
      <p:pic>
        <p:nvPicPr>
          <p:cNvPr id="13" name="Google Shape;88;p1">
            <a:extLst>
              <a:ext uri="{FF2B5EF4-FFF2-40B4-BE49-F238E27FC236}">
                <a16:creationId xmlns:a16="http://schemas.microsoft.com/office/drawing/2014/main" id="{54C72FA2-C383-E2D1-3974-1F277BCE9B9C}"/>
              </a:ext>
            </a:extLst>
          </p:cNvPr>
          <p:cNvPicPr preferRelativeResize="0"/>
          <p:nvPr/>
        </p:nvPicPr>
        <p:blipFill rotWithShape="1">
          <a:blip r:embed="rId3">
            <a:alphaModFix/>
          </a:blip>
          <a:srcRect b="22146"/>
          <a:stretch/>
        </p:blipFill>
        <p:spPr>
          <a:xfrm>
            <a:off x="2019783" y="815114"/>
            <a:ext cx="3013409" cy="2904040"/>
          </a:xfrm>
          <a:prstGeom prst="rect">
            <a:avLst/>
          </a:prstGeom>
          <a:noFill/>
          <a:ln>
            <a:noFill/>
          </a:ln>
        </p:spPr>
      </p:pic>
      <p:pic>
        <p:nvPicPr>
          <p:cNvPr id="14" name="Google Shape;88;p1">
            <a:extLst>
              <a:ext uri="{FF2B5EF4-FFF2-40B4-BE49-F238E27FC236}">
                <a16:creationId xmlns:a16="http://schemas.microsoft.com/office/drawing/2014/main" id="{792FF071-FD08-46F4-C67B-43762FD44D74}"/>
              </a:ext>
            </a:extLst>
          </p:cNvPr>
          <p:cNvPicPr preferRelativeResize="0"/>
          <p:nvPr/>
        </p:nvPicPr>
        <p:blipFill rotWithShape="1">
          <a:blip r:embed="rId3">
            <a:alphaModFix/>
          </a:blip>
          <a:srcRect b="22146"/>
          <a:stretch/>
        </p:blipFill>
        <p:spPr>
          <a:xfrm>
            <a:off x="6778774" y="815114"/>
            <a:ext cx="3013409" cy="2904040"/>
          </a:xfrm>
          <a:prstGeom prst="rect">
            <a:avLst/>
          </a:prstGeom>
          <a:noFill/>
          <a:ln>
            <a:noFill/>
          </a:ln>
        </p:spPr>
      </p:pic>
    </p:spTree>
    <p:extLst>
      <p:ext uri="{BB962C8B-B14F-4D97-AF65-F5344CB8AC3E}">
        <p14:creationId xmlns:p14="http://schemas.microsoft.com/office/powerpoint/2010/main" val="443425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2ca4363ec3c_0_6"/>
          <p:cNvSpPr txBox="1">
            <a:spLocks noGrp="1"/>
          </p:cNvSpPr>
          <p:nvPr>
            <p:ph type="title"/>
          </p:nvPr>
        </p:nvSpPr>
        <p:spPr>
          <a:xfrm>
            <a:off x="1632247" y="2208191"/>
            <a:ext cx="3888337" cy="244158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l-NL" sz="2400" b="1" dirty="0">
                <a:solidFill>
                  <a:schemeClr val="accent2">
                    <a:lumMod val="75000"/>
                  </a:schemeClr>
                </a:solidFill>
                <a:sym typeface="Arial"/>
              </a:rPr>
              <a:t>PTSD is een wond op de ziel waar veel vluchtelingen onder gebukt gaan. </a:t>
            </a:r>
            <a:endParaRPr sz="2400" b="1" dirty="0">
              <a:solidFill>
                <a:schemeClr val="accent2">
                  <a:lumMod val="75000"/>
                </a:schemeClr>
              </a:solidFill>
              <a:sym typeface="Arial"/>
            </a:endParaRPr>
          </a:p>
        </p:txBody>
      </p:sp>
      <p:sp>
        <p:nvSpPr>
          <p:cNvPr id="161" name="Google Shape;161;g2ca4363ec3c_0_6"/>
          <p:cNvSpPr txBox="1">
            <a:spLocks noGrp="1"/>
          </p:cNvSpPr>
          <p:nvPr>
            <p:ph type="body" idx="1"/>
          </p:nvPr>
        </p:nvSpPr>
        <p:spPr>
          <a:xfrm>
            <a:off x="838200" y="1825625"/>
            <a:ext cx="7749600" cy="354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pic>
        <p:nvPicPr>
          <p:cNvPr id="162" name="Google Shape;162;g2ca4363ec3c_0_6"/>
          <p:cNvPicPr preferRelativeResize="0"/>
          <p:nvPr/>
        </p:nvPicPr>
        <p:blipFill>
          <a:blip r:embed="rId3">
            <a:alphaModFix/>
          </a:blip>
          <a:stretch>
            <a:fillRect/>
          </a:stretch>
        </p:blipFill>
        <p:spPr>
          <a:xfrm>
            <a:off x="6746118" y="1175188"/>
            <a:ext cx="3139658" cy="3474592"/>
          </a:xfrm>
          <a:prstGeom prst="rect">
            <a:avLst/>
          </a:prstGeom>
          <a:noFill/>
          <a:ln w="9525" cap="flat" cmpd="sng">
            <a:solidFill>
              <a:schemeClr val="lt1"/>
            </a:solidFill>
            <a:prstDash val="solid"/>
            <a:round/>
            <a:headEnd type="none" w="sm" len="sm"/>
            <a:tailEnd type="none" w="sm" len="sm"/>
          </a:ln>
        </p:spPr>
      </p:pic>
      <p:pic>
        <p:nvPicPr>
          <p:cNvPr id="2" name="Google Shape;126;p8">
            <a:extLst>
              <a:ext uri="{FF2B5EF4-FFF2-40B4-BE49-F238E27FC236}">
                <a16:creationId xmlns:a16="http://schemas.microsoft.com/office/drawing/2014/main" id="{A2B673C2-8520-B28D-F69E-BBD837348491}"/>
              </a:ext>
            </a:extLst>
          </p:cNvPr>
          <p:cNvPicPr preferRelativeResize="0"/>
          <p:nvPr/>
        </p:nvPicPr>
        <p:blipFill rotWithShape="1">
          <a:blip r:embed="rId4">
            <a:alphaModFix/>
          </a:blip>
          <a:srcRect b="24276"/>
          <a:stretch/>
        </p:blipFill>
        <p:spPr>
          <a:xfrm>
            <a:off x="261705" y="167383"/>
            <a:ext cx="1168400" cy="1096338"/>
          </a:xfrm>
          <a:prstGeom prst="rect">
            <a:avLst/>
          </a:prstGeom>
          <a:noFill/>
          <a:ln>
            <a:noFill/>
          </a:ln>
        </p:spPr>
      </p:pic>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8" name="Google Shape;168;g2ca4363ec3c_0_12"/>
          <p:cNvSpPr txBox="1"/>
          <p:nvPr/>
        </p:nvSpPr>
        <p:spPr>
          <a:xfrm>
            <a:off x="3365865" y="476821"/>
            <a:ext cx="6089700" cy="78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l-NL" sz="2400" b="1" dirty="0">
                <a:solidFill>
                  <a:schemeClr val="accent2">
                    <a:lumMod val="75000"/>
                  </a:schemeClr>
                </a:solidFill>
                <a:latin typeface="Calibri"/>
                <a:cs typeface="Calibri"/>
                <a:sym typeface="Calibri"/>
              </a:rPr>
              <a:t>Eventuele symptomen van PTSS</a:t>
            </a:r>
            <a:endParaRPr sz="2400" b="1" dirty="0">
              <a:solidFill>
                <a:schemeClr val="accent2">
                  <a:lumMod val="75000"/>
                </a:schemeClr>
              </a:solidFill>
              <a:latin typeface="Calibri"/>
              <a:cs typeface="Calibri"/>
              <a:sym typeface="Calibri"/>
            </a:endParaRPr>
          </a:p>
        </p:txBody>
      </p:sp>
      <p:pic>
        <p:nvPicPr>
          <p:cNvPr id="2" name="Google Shape;126;p8">
            <a:extLst>
              <a:ext uri="{FF2B5EF4-FFF2-40B4-BE49-F238E27FC236}">
                <a16:creationId xmlns:a16="http://schemas.microsoft.com/office/drawing/2014/main" id="{1E2D5FE8-4535-2EFE-87D4-C269FA00F2F0}"/>
              </a:ext>
            </a:extLst>
          </p:cNvPr>
          <p:cNvPicPr preferRelativeResize="0"/>
          <p:nvPr/>
        </p:nvPicPr>
        <p:blipFill rotWithShape="1">
          <a:blip r:embed="rId3">
            <a:alphaModFix/>
          </a:blip>
          <a:srcRect b="24276"/>
          <a:stretch/>
        </p:blipFill>
        <p:spPr>
          <a:xfrm>
            <a:off x="261705" y="167383"/>
            <a:ext cx="1168400" cy="1096338"/>
          </a:xfrm>
          <a:prstGeom prst="rect">
            <a:avLst/>
          </a:prstGeom>
          <a:noFill/>
          <a:ln>
            <a:noFill/>
          </a:ln>
        </p:spPr>
      </p:pic>
      <p:sp>
        <p:nvSpPr>
          <p:cNvPr id="3" name="Ovaal 2">
            <a:extLst>
              <a:ext uri="{FF2B5EF4-FFF2-40B4-BE49-F238E27FC236}">
                <a16:creationId xmlns:a16="http://schemas.microsoft.com/office/drawing/2014/main" id="{C3C78657-1C2B-6791-403D-28A00FA9A7AC}"/>
              </a:ext>
            </a:extLst>
          </p:cNvPr>
          <p:cNvSpPr/>
          <p:nvPr/>
        </p:nvSpPr>
        <p:spPr>
          <a:xfrm>
            <a:off x="3871833" y="3049332"/>
            <a:ext cx="2999574" cy="1136591"/>
          </a:xfrm>
          <a:prstGeom prst="ellipse">
            <a:avLst/>
          </a:prstGeom>
          <a:solidFill>
            <a:schemeClr val="accent2">
              <a:lumMod val="75000"/>
            </a:schemeClr>
          </a:solidFill>
          <a:ln>
            <a:solidFill>
              <a:schemeClr val="accent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3600" b="1" dirty="0"/>
              <a:t>PTSS</a:t>
            </a:r>
          </a:p>
        </p:txBody>
      </p:sp>
      <p:cxnSp>
        <p:nvCxnSpPr>
          <p:cNvPr id="17" name="Kromme verbindingslijn 16">
            <a:extLst>
              <a:ext uri="{FF2B5EF4-FFF2-40B4-BE49-F238E27FC236}">
                <a16:creationId xmlns:a16="http://schemas.microsoft.com/office/drawing/2014/main" id="{D9B33D0F-8D03-ECEA-7C54-D60207BC1193}"/>
              </a:ext>
            </a:extLst>
          </p:cNvPr>
          <p:cNvCxnSpPr/>
          <p:nvPr/>
        </p:nvCxnSpPr>
        <p:spPr>
          <a:xfrm rot="16200000" flipV="1">
            <a:off x="4376829" y="2130787"/>
            <a:ext cx="1047532" cy="570557"/>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9" name="Kromme verbindingslijn 18">
            <a:extLst>
              <a:ext uri="{FF2B5EF4-FFF2-40B4-BE49-F238E27FC236}">
                <a16:creationId xmlns:a16="http://schemas.microsoft.com/office/drawing/2014/main" id="{04C7887A-36F2-BE92-C426-6633076A260E}"/>
              </a:ext>
            </a:extLst>
          </p:cNvPr>
          <p:cNvCxnSpPr>
            <a:cxnSpLocks/>
          </p:cNvCxnSpPr>
          <p:nvPr/>
        </p:nvCxnSpPr>
        <p:spPr>
          <a:xfrm rot="5400000" flipH="1" flipV="1">
            <a:off x="5868782" y="1937207"/>
            <a:ext cx="1047532" cy="957718"/>
          </a:xfrm>
          <a:prstGeom prst="curvedConnector2">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3" name="Kromme verbindingslijn 22">
            <a:extLst>
              <a:ext uri="{FF2B5EF4-FFF2-40B4-BE49-F238E27FC236}">
                <a16:creationId xmlns:a16="http://schemas.microsoft.com/office/drawing/2014/main" id="{B77AA6CA-7230-3AD1-A82C-87371B925417}"/>
              </a:ext>
            </a:extLst>
          </p:cNvPr>
          <p:cNvCxnSpPr>
            <a:cxnSpLocks/>
          </p:cNvCxnSpPr>
          <p:nvPr/>
        </p:nvCxnSpPr>
        <p:spPr>
          <a:xfrm flipV="1">
            <a:off x="7006127" y="3201442"/>
            <a:ext cx="1106681" cy="481795"/>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7" name="Kromme verbindingslijn 26">
            <a:extLst>
              <a:ext uri="{FF2B5EF4-FFF2-40B4-BE49-F238E27FC236}">
                <a16:creationId xmlns:a16="http://schemas.microsoft.com/office/drawing/2014/main" id="{54D54CC0-3906-BFF6-A0D4-FBFED934744C}"/>
              </a:ext>
            </a:extLst>
          </p:cNvPr>
          <p:cNvCxnSpPr>
            <a:cxnSpLocks/>
          </p:cNvCxnSpPr>
          <p:nvPr/>
        </p:nvCxnSpPr>
        <p:spPr>
          <a:xfrm>
            <a:off x="6597353" y="4039225"/>
            <a:ext cx="1072729" cy="791599"/>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1" name="Kromme verbindingslijn 30">
            <a:extLst>
              <a:ext uri="{FF2B5EF4-FFF2-40B4-BE49-F238E27FC236}">
                <a16:creationId xmlns:a16="http://schemas.microsoft.com/office/drawing/2014/main" id="{A2E2FC01-F13E-97F0-F63F-41D628182D23}"/>
              </a:ext>
            </a:extLst>
          </p:cNvPr>
          <p:cNvCxnSpPr>
            <a:cxnSpLocks/>
          </p:cNvCxnSpPr>
          <p:nvPr/>
        </p:nvCxnSpPr>
        <p:spPr>
          <a:xfrm rot="16200000" flipH="1">
            <a:off x="5193158" y="4554576"/>
            <a:ext cx="1170446" cy="635237"/>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3" name="Kromme verbindingslijn 32">
            <a:extLst>
              <a:ext uri="{FF2B5EF4-FFF2-40B4-BE49-F238E27FC236}">
                <a16:creationId xmlns:a16="http://schemas.microsoft.com/office/drawing/2014/main" id="{7372CC7F-A9FF-0306-2FC8-90D620B9EA20}"/>
              </a:ext>
            </a:extLst>
          </p:cNvPr>
          <p:cNvCxnSpPr>
            <a:cxnSpLocks/>
          </p:cNvCxnSpPr>
          <p:nvPr/>
        </p:nvCxnSpPr>
        <p:spPr>
          <a:xfrm rot="5400000">
            <a:off x="3454580" y="4136731"/>
            <a:ext cx="815697" cy="713867"/>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6" name="Kromme verbindingslijn 35">
            <a:extLst>
              <a:ext uri="{FF2B5EF4-FFF2-40B4-BE49-F238E27FC236}">
                <a16:creationId xmlns:a16="http://schemas.microsoft.com/office/drawing/2014/main" id="{174D2721-418A-BFCC-9615-B9CB74C13FE3}"/>
              </a:ext>
            </a:extLst>
          </p:cNvPr>
          <p:cNvCxnSpPr>
            <a:cxnSpLocks/>
          </p:cNvCxnSpPr>
          <p:nvPr/>
        </p:nvCxnSpPr>
        <p:spPr>
          <a:xfrm rot="10800000" flipV="1">
            <a:off x="2281506" y="3534845"/>
            <a:ext cx="1552178" cy="330295"/>
          </a:xfrm>
          <a:prstGeom prst="curvedConnector2">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 name="Kromme verbindingslijn 40">
            <a:extLst>
              <a:ext uri="{FF2B5EF4-FFF2-40B4-BE49-F238E27FC236}">
                <a16:creationId xmlns:a16="http://schemas.microsoft.com/office/drawing/2014/main" id="{1A5E860B-3DFC-B603-CF46-21BC9769A015}"/>
              </a:ext>
            </a:extLst>
          </p:cNvPr>
          <p:cNvCxnSpPr>
            <a:cxnSpLocks/>
          </p:cNvCxnSpPr>
          <p:nvPr/>
        </p:nvCxnSpPr>
        <p:spPr>
          <a:xfrm rot="10800000">
            <a:off x="3435409" y="2674769"/>
            <a:ext cx="940038" cy="444446"/>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8" name="Google Shape;168;g2ca4363ec3c_0_12"/>
          <p:cNvSpPr txBox="1"/>
          <p:nvPr/>
        </p:nvSpPr>
        <p:spPr>
          <a:xfrm>
            <a:off x="3365865" y="476821"/>
            <a:ext cx="6089700" cy="78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l-NL" sz="2400" b="1" dirty="0">
                <a:solidFill>
                  <a:schemeClr val="accent2">
                    <a:lumMod val="75000"/>
                  </a:schemeClr>
                </a:solidFill>
                <a:latin typeface="Calibri"/>
                <a:cs typeface="Calibri"/>
                <a:sym typeface="Calibri"/>
              </a:rPr>
              <a:t>Eventuele symptomen van PTSS</a:t>
            </a:r>
            <a:endParaRPr sz="2400" b="1" dirty="0">
              <a:solidFill>
                <a:schemeClr val="accent2">
                  <a:lumMod val="75000"/>
                </a:schemeClr>
              </a:solidFill>
              <a:latin typeface="Calibri"/>
              <a:cs typeface="Calibri"/>
              <a:sym typeface="Calibri"/>
            </a:endParaRPr>
          </a:p>
        </p:txBody>
      </p:sp>
      <p:pic>
        <p:nvPicPr>
          <p:cNvPr id="2" name="Google Shape;126;p8">
            <a:extLst>
              <a:ext uri="{FF2B5EF4-FFF2-40B4-BE49-F238E27FC236}">
                <a16:creationId xmlns:a16="http://schemas.microsoft.com/office/drawing/2014/main" id="{1E2D5FE8-4535-2EFE-87D4-C269FA00F2F0}"/>
              </a:ext>
            </a:extLst>
          </p:cNvPr>
          <p:cNvPicPr preferRelativeResize="0"/>
          <p:nvPr/>
        </p:nvPicPr>
        <p:blipFill rotWithShape="1">
          <a:blip r:embed="rId3">
            <a:alphaModFix/>
          </a:blip>
          <a:srcRect b="24276"/>
          <a:stretch/>
        </p:blipFill>
        <p:spPr>
          <a:xfrm>
            <a:off x="261705" y="167383"/>
            <a:ext cx="1168400" cy="1096338"/>
          </a:xfrm>
          <a:prstGeom prst="rect">
            <a:avLst/>
          </a:prstGeom>
          <a:noFill/>
          <a:ln>
            <a:noFill/>
          </a:ln>
        </p:spPr>
      </p:pic>
      <p:sp>
        <p:nvSpPr>
          <p:cNvPr id="3" name="Ovaal 2">
            <a:extLst>
              <a:ext uri="{FF2B5EF4-FFF2-40B4-BE49-F238E27FC236}">
                <a16:creationId xmlns:a16="http://schemas.microsoft.com/office/drawing/2014/main" id="{C3C78657-1C2B-6791-403D-28A00FA9A7AC}"/>
              </a:ext>
            </a:extLst>
          </p:cNvPr>
          <p:cNvSpPr/>
          <p:nvPr/>
        </p:nvSpPr>
        <p:spPr>
          <a:xfrm>
            <a:off x="3871833" y="3049332"/>
            <a:ext cx="2999574" cy="1136591"/>
          </a:xfrm>
          <a:prstGeom prst="ellipse">
            <a:avLst/>
          </a:prstGeom>
          <a:solidFill>
            <a:schemeClr val="accent2">
              <a:lumMod val="75000"/>
            </a:schemeClr>
          </a:solidFill>
          <a:ln>
            <a:solidFill>
              <a:schemeClr val="accent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3600" b="1" dirty="0"/>
              <a:t>PTSS</a:t>
            </a:r>
          </a:p>
        </p:txBody>
      </p:sp>
      <p:grpSp>
        <p:nvGrpSpPr>
          <p:cNvPr id="4" name="Groep 3">
            <a:extLst>
              <a:ext uri="{FF2B5EF4-FFF2-40B4-BE49-F238E27FC236}">
                <a16:creationId xmlns:a16="http://schemas.microsoft.com/office/drawing/2014/main" id="{FF32BE02-FEA6-6E18-B115-684A19266B4C}"/>
              </a:ext>
            </a:extLst>
          </p:cNvPr>
          <p:cNvGrpSpPr/>
          <p:nvPr/>
        </p:nvGrpSpPr>
        <p:grpSpPr>
          <a:xfrm>
            <a:off x="1856191" y="1584523"/>
            <a:ext cx="8076871" cy="4180672"/>
            <a:chOff x="1856191" y="1584523"/>
            <a:chExt cx="8076871" cy="4180672"/>
          </a:xfrm>
        </p:grpSpPr>
        <p:sp>
          <p:nvSpPr>
            <p:cNvPr id="5" name="Tekstvak 4">
              <a:extLst>
                <a:ext uri="{FF2B5EF4-FFF2-40B4-BE49-F238E27FC236}">
                  <a16:creationId xmlns:a16="http://schemas.microsoft.com/office/drawing/2014/main" id="{6ED7E0AD-6154-CB48-31FD-268DAB6546A9}"/>
                </a:ext>
              </a:extLst>
            </p:cNvPr>
            <p:cNvSpPr txBox="1"/>
            <p:nvPr/>
          </p:nvSpPr>
          <p:spPr>
            <a:xfrm>
              <a:off x="3987201" y="1584523"/>
              <a:ext cx="1820254" cy="307777"/>
            </a:xfrm>
            <a:prstGeom prst="rect">
              <a:avLst/>
            </a:prstGeom>
            <a:noFill/>
          </p:spPr>
          <p:txBody>
            <a:bodyPr wrap="square" rtlCol="0">
              <a:spAutoFit/>
            </a:bodyPr>
            <a:lstStyle/>
            <a:p>
              <a:r>
                <a:rPr lang="nl-NL" b="1" dirty="0">
                  <a:solidFill>
                    <a:schemeClr val="accent2">
                      <a:lumMod val="75000"/>
                    </a:schemeClr>
                  </a:solidFill>
                </a:rPr>
                <a:t>NACHTMERRIES</a:t>
              </a:r>
            </a:p>
          </p:txBody>
        </p:sp>
        <p:sp>
          <p:nvSpPr>
            <p:cNvPr id="7" name="Tekstvak 6">
              <a:extLst>
                <a:ext uri="{FF2B5EF4-FFF2-40B4-BE49-F238E27FC236}">
                  <a16:creationId xmlns:a16="http://schemas.microsoft.com/office/drawing/2014/main" id="{9BFDC28F-71D8-CEFF-39B4-02F2BABBCC5C}"/>
                </a:ext>
              </a:extLst>
            </p:cNvPr>
            <p:cNvSpPr txBox="1"/>
            <p:nvPr/>
          </p:nvSpPr>
          <p:spPr>
            <a:xfrm>
              <a:off x="6871407" y="1630690"/>
              <a:ext cx="1820254" cy="523220"/>
            </a:xfrm>
            <a:prstGeom prst="rect">
              <a:avLst/>
            </a:prstGeom>
            <a:noFill/>
          </p:spPr>
          <p:txBody>
            <a:bodyPr wrap="square" rtlCol="0">
              <a:spAutoFit/>
            </a:bodyPr>
            <a:lstStyle/>
            <a:p>
              <a:r>
                <a:rPr lang="nl-NL" b="1" dirty="0">
                  <a:solidFill>
                    <a:schemeClr val="accent2">
                      <a:lumMod val="60000"/>
                      <a:lumOff val="40000"/>
                    </a:schemeClr>
                  </a:solidFill>
                </a:rPr>
                <a:t>LANGER DAN EEN MAAND</a:t>
              </a:r>
            </a:p>
          </p:txBody>
        </p:sp>
        <p:sp>
          <p:nvSpPr>
            <p:cNvPr id="8" name="Tekstvak 7">
              <a:extLst>
                <a:ext uri="{FF2B5EF4-FFF2-40B4-BE49-F238E27FC236}">
                  <a16:creationId xmlns:a16="http://schemas.microsoft.com/office/drawing/2014/main" id="{345AF2C8-57C8-3BF9-121E-9D47F48A8950}"/>
                </a:ext>
              </a:extLst>
            </p:cNvPr>
            <p:cNvSpPr txBox="1"/>
            <p:nvPr/>
          </p:nvSpPr>
          <p:spPr>
            <a:xfrm>
              <a:off x="8112808" y="2939832"/>
              <a:ext cx="1820254" cy="523220"/>
            </a:xfrm>
            <a:prstGeom prst="rect">
              <a:avLst/>
            </a:prstGeom>
            <a:noFill/>
          </p:spPr>
          <p:txBody>
            <a:bodyPr wrap="square" rtlCol="0">
              <a:spAutoFit/>
            </a:bodyPr>
            <a:lstStyle/>
            <a:p>
              <a:r>
                <a:rPr lang="nl-NL" b="1" dirty="0">
                  <a:solidFill>
                    <a:schemeClr val="accent2">
                      <a:lumMod val="75000"/>
                    </a:schemeClr>
                  </a:solidFill>
                </a:rPr>
                <a:t>NEGATIEVE GEDACHTEN</a:t>
              </a:r>
            </a:p>
          </p:txBody>
        </p:sp>
        <p:sp>
          <p:nvSpPr>
            <p:cNvPr id="9" name="Tekstvak 8">
              <a:extLst>
                <a:ext uri="{FF2B5EF4-FFF2-40B4-BE49-F238E27FC236}">
                  <a16:creationId xmlns:a16="http://schemas.microsoft.com/office/drawing/2014/main" id="{FC0912EE-3DAA-89B2-D0CA-DFEF94AB6C8E}"/>
                </a:ext>
              </a:extLst>
            </p:cNvPr>
            <p:cNvSpPr txBox="1"/>
            <p:nvPr/>
          </p:nvSpPr>
          <p:spPr>
            <a:xfrm>
              <a:off x="7670082" y="4676935"/>
              <a:ext cx="1820254" cy="307777"/>
            </a:xfrm>
            <a:prstGeom prst="rect">
              <a:avLst/>
            </a:prstGeom>
            <a:noFill/>
          </p:spPr>
          <p:txBody>
            <a:bodyPr wrap="square" rtlCol="0">
              <a:spAutoFit/>
            </a:bodyPr>
            <a:lstStyle/>
            <a:p>
              <a:r>
                <a:rPr lang="nl-NL" b="1" dirty="0">
                  <a:solidFill>
                    <a:schemeClr val="accent2">
                      <a:lumMod val="50000"/>
                    </a:schemeClr>
                  </a:solidFill>
                </a:rPr>
                <a:t>AGRESSIE</a:t>
              </a:r>
            </a:p>
          </p:txBody>
        </p:sp>
        <p:sp>
          <p:nvSpPr>
            <p:cNvPr id="10" name="Tekstvak 9">
              <a:extLst>
                <a:ext uri="{FF2B5EF4-FFF2-40B4-BE49-F238E27FC236}">
                  <a16:creationId xmlns:a16="http://schemas.microsoft.com/office/drawing/2014/main" id="{B6333D42-A2A4-AC3B-0CC4-FCA7D7005792}"/>
                </a:ext>
              </a:extLst>
            </p:cNvPr>
            <p:cNvSpPr txBox="1"/>
            <p:nvPr/>
          </p:nvSpPr>
          <p:spPr>
            <a:xfrm>
              <a:off x="5185873" y="5457418"/>
              <a:ext cx="1820254" cy="307777"/>
            </a:xfrm>
            <a:prstGeom prst="rect">
              <a:avLst/>
            </a:prstGeom>
            <a:noFill/>
          </p:spPr>
          <p:txBody>
            <a:bodyPr wrap="square" rtlCol="0">
              <a:spAutoFit/>
            </a:bodyPr>
            <a:lstStyle/>
            <a:p>
              <a:r>
                <a:rPr lang="nl-NL" b="1" dirty="0">
                  <a:solidFill>
                    <a:schemeClr val="accent2">
                      <a:lumMod val="60000"/>
                      <a:lumOff val="40000"/>
                    </a:schemeClr>
                  </a:solidFill>
                </a:rPr>
                <a:t>HERBELEVINGEN</a:t>
              </a:r>
            </a:p>
          </p:txBody>
        </p:sp>
        <p:sp>
          <p:nvSpPr>
            <p:cNvPr id="11" name="Tekstvak 10">
              <a:extLst>
                <a:ext uri="{FF2B5EF4-FFF2-40B4-BE49-F238E27FC236}">
                  <a16:creationId xmlns:a16="http://schemas.microsoft.com/office/drawing/2014/main" id="{4638AC42-907A-FBF6-624B-4A00BB4B3747}"/>
                </a:ext>
              </a:extLst>
            </p:cNvPr>
            <p:cNvSpPr txBox="1"/>
            <p:nvPr/>
          </p:nvSpPr>
          <p:spPr>
            <a:xfrm>
              <a:off x="2795062" y="4901513"/>
              <a:ext cx="1820254" cy="307777"/>
            </a:xfrm>
            <a:prstGeom prst="rect">
              <a:avLst/>
            </a:prstGeom>
            <a:noFill/>
          </p:spPr>
          <p:txBody>
            <a:bodyPr wrap="square" rtlCol="0">
              <a:spAutoFit/>
            </a:bodyPr>
            <a:lstStyle/>
            <a:p>
              <a:r>
                <a:rPr lang="nl-NL" b="1" dirty="0">
                  <a:solidFill>
                    <a:schemeClr val="accent2">
                      <a:lumMod val="75000"/>
                    </a:schemeClr>
                  </a:solidFill>
                </a:rPr>
                <a:t>SOMBERHEID</a:t>
              </a:r>
            </a:p>
          </p:txBody>
        </p:sp>
        <p:sp>
          <p:nvSpPr>
            <p:cNvPr id="12" name="Tekstvak 11">
              <a:extLst>
                <a:ext uri="{FF2B5EF4-FFF2-40B4-BE49-F238E27FC236}">
                  <a16:creationId xmlns:a16="http://schemas.microsoft.com/office/drawing/2014/main" id="{7D2348EC-0EE3-D6C3-EE07-6FB3E48B435B}"/>
                </a:ext>
              </a:extLst>
            </p:cNvPr>
            <p:cNvSpPr txBox="1"/>
            <p:nvPr/>
          </p:nvSpPr>
          <p:spPr>
            <a:xfrm>
              <a:off x="1856191" y="3865141"/>
              <a:ext cx="850629" cy="307777"/>
            </a:xfrm>
            <a:prstGeom prst="rect">
              <a:avLst/>
            </a:prstGeom>
            <a:noFill/>
          </p:spPr>
          <p:txBody>
            <a:bodyPr wrap="square" rtlCol="0">
              <a:spAutoFit/>
            </a:bodyPr>
            <a:lstStyle/>
            <a:p>
              <a:r>
                <a:rPr lang="nl-NL" b="1" dirty="0">
                  <a:solidFill>
                    <a:schemeClr val="accent2">
                      <a:lumMod val="50000"/>
                    </a:schemeClr>
                  </a:solidFill>
                </a:rPr>
                <a:t>ANGST</a:t>
              </a:r>
            </a:p>
          </p:txBody>
        </p:sp>
        <p:sp>
          <p:nvSpPr>
            <p:cNvPr id="13" name="Tekstvak 12">
              <a:extLst>
                <a:ext uri="{FF2B5EF4-FFF2-40B4-BE49-F238E27FC236}">
                  <a16:creationId xmlns:a16="http://schemas.microsoft.com/office/drawing/2014/main" id="{15789399-30DF-DF35-F544-56A30698BEAB}"/>
                </a:ext>
              </a:extLst>
            </p:cNvPr>
            <p:cNvSpPr txBox="1"/>
            <p:nvPr/>
          </p:nvSpPr>
          <p:spPr>
            <a:xfrm>
              <a:off x="2051579" y="2520880"/>
              <a:ext cx="1383830" cy="307777"/>
            </a:xfrm>
            <a:prstGeom prst="rect">
              <a:avLst/>
            </a:prstGeom>
            <a:noFill/>
          </p:spPr>
          <p:txBody>
            <a:bodyPr wrap="square" rtlCol="0">
              <a:spAutoFit/>
            </a:bodyPr>
            <a:lstStyle/>
            <a:p>
              <a:r>
                <a:rPr lang="nl-NL" b="1" dirty="0">
                  <a:solidFill>
                    <a:schemeClr val="accent2">
                      <a:lumMod val="60000"/>
                      <a:lumOff val="40000"/>
                    </a:schemeClr>
                  </a:solidFill>
                </a:rPr>
                <a:t>VERMIJDING</a:t>
              </a:r>
            </a:p>
          </p:txBody>
        </p:sp>
      </p:grpSp>
      <p:cxnSp>
        <p:nvCxnSpPr>
          <p:cNvPr id="17" name="Kromme verbindingslijn 16">
            <a:extLst>
              <a:ext uri="{FF2B5EF4-FFF2-40B4-BE49-F238E27FC236}">
                <a16:creationId xmlns:a16="http://schemas.microsoft.com/office/drawing/2014/main" id="{D9B33D0F-8D03-ECEA-7C54-D60207BC1193}"/>
              </a:ext>
            </a:extLst>
          </p:cNvPr>
          <p:cNvCxnSpPr/>
          <p:nvPr/>
        </p:nvCxnSpPr>
        <p:spPr>
          <a:xfrm rot="16200000" flipV="1">
            <a:off x="4376829" y="2130787"/>
            <a:ext cx="1047532" cy="570557"/>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9" name="Kromme verbindingslijn 18">
            <a:extLst>
              <a:ext uri="{FF2B5EF4-FFF2-40B4-BE49-F238E27FC236}">
                <a16:creationId xmlns:a16="http://schemas.microsoft.com/office/drawing/2014/main" id="{04C7887A-36F2-BE92-C426-6633076A260E}"/>
              </a:ext>
            </a:extLst>
          </p:cNvPr>
          <p:cNvCxnSpPr>
            <a:cxnSpLocks/>
            <a:endCxn id="7" idx="1"/>
          </p:cNvCxnSpPr>
          <p:nvPr/>
        </p:nvCxnSpPr>
        <p:spPr>
          <a:xfrm rot="5400000" flipH="1" flipV="1">
            <a:off x="5868782" y="1937207"/>
            <a:ext cx="1047532" cy="957718"/>
          </a:xfrm>
          <a:prstGeom prst="curvedConnector2">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3" name="Kromme verbindingslijn 22">
            <a:extLst>
              <a:ext uri="{FF2B5EF4-FFF2-40B4-BE49-F238E27FC236}">
                <a16:creationId xmlns:a16="http://schemas.microsoft.com/office/drawing/2014/main" id="{B77AA6CA-7230-3AD1-A82C-87371B925417}"/>
              </a:ext>
            </a:extLst>
          </p:cNvPr>
          <p:cNvCxnSpPr>
            <a:cxnSpLocks/>
            <a:endCxn id="8" idx="1"/>
          </p:cNvCxnSpPr>
          <p:nvPr/>
        </p:nvCxnSpPr>
        <p:spPr>
          <a:xfrm flipV="1">
            <a:off x="7006127" y="3201442"/>
            <a:ext cx="1106681" cy="481795"/>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7" name="Kromme verbindingslijn 26">
            <a:extLst>
              <a:ext uri="{FF2B5EF4-FFF2-40B4-BE49-F238E27FC236}">
                <a16:creationId xmlns:a16="http://schemas.microsoft.com/office/drawing/2014/main" id="{54D54CC0-3906-BFF6-A0D4-FBFED934744C}"/>
              </a:ext>
            </a:extLst>
          </p:cNvPr>
          <p:cNvCxnSpPr>
            <a:cxnSpLocks/>
            <a:endCxn id="9" idx="1"/>
          </p:cNvCxnSpPr>
          <p:nvPr/>
        </p:nvCxnSpPr>
        <p:spPr>
          <a:xfrm>
            <a:off x="6597353" y="4039225"/>
            <a:ext cx="1072729" cy="791599"/>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1" name="Kromme verbindingslijn 30">
            <a:extLst>
              <a:ext uri="{FF2B5EF4-FFF2-40B4-BE49-F238E27FC236}">
                <a16:creationId xmlns:a16="http://schemas.microsoft.com/office/drawing/2014/main" id="{A2E2FC01-F13E-97F0-F63F-41D628182D23}"/>
              </a:ext>
            </a:extLst>
          </p:cNvPr>
          <p:cNvCxnSpPr>
            <a:endCxn id="10" idx="0"/>
          </p:cNvCxnSpPr>
          <p:nvPr/>
        </p:nvCxnSpPr>
        <p:spPr>
          <a:xfrm rot="16200000" flipH="1">
            <a:off x="5193158" y="4554576"/>
            <a:ext cx="1170446" cy="635237"/>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3" name="Kromme verbindingslijn 32">
            <a:extLst>
              <a:ext uri="{FF2B5EF4-FFF2-40B4-BE49-F238E27FC236}">
                <a16:creationId xmlns:a16="http://schemas.microsoft.com/office/drawing/2014/main" id="{7372CC7F-A9FF-0306-2FC8-90D620B9EA20}"/>
              </a:ext>
            </a:extLst>
          </p:cNvPr>
          <p:cNvCxnSpPr>
            <a:cxnSpLocks/>
          </p:cNvCxnSpPr>
          <p:nvPr/>
        </p:nvCxnSpPr>
        <p:spPr>
          <a:xfrm rot="5400000">
            <a:off x="3454580" y="4136731"/>
            <a:ext cx="815697" cy="713867"/>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6" name="Kromme verbindingslijn 35">
            <a:extLst>
              <a:ext uri="{FF2B5EF4-FFF2-40B4-BE49-F238E27FC236}">
                <a16:creationId xmlns:a16="http://schemas.microsoft.com/office/drawing/2014/main" id="{174D2721-418A-BFCC-9615-B9CB74C13FE3}"/>
              </a:ext>
            </a:extLst>
          </p:cNvPr>
          <p:cNvCxnSpPr>
            <a:cxnSpLocks/>
            <a:endCxn id="12" idx="0"/>
          </p:cNvCxnSpPr>
          <p:nvPr/>
        </p:nvCxnSpPr>
        <p:spPr>
          <a:xfrm rot="10800000" flipV="1">
            <a:off x="2281506" y="3534845"/>
            <a:ext cx="1552178" cy="330295"/>
          </a:xfrm>
          <a:prstGeom prst="curvedConnector2">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 name="Kromme verbindingslijn 40">
            <a:extLst>
              <a:ext uri="{FF2B5EF4-FFF2-40B4-BE49-F238E27FC236}">
                <a16:creationId xmlns:a16="http://schemas.microsoft.com/office/drawing/2014/main" id="{1A5E860B-3DFC-B603-CF46-21BC9769A015}"/>
              </a:ext>
            </a:extLst>
          </p:cNvPr>
          <p:cNvCxnSpPr>
            <a:endCxn id="13" idx="3"/>
          </p:cNvCxnSpPr>
          <p:nvPr/>
        </p:nvCxnSpPr>
        <p:spPr>
          <a:xfrm rot="10800000">
            <a:off x="3435409" y="2674769"/>
            <a:ext cx="940038" cy="444446"/>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56161394"/>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g2ca4363ec3c_0_17"/>
          <p:cNvSpPr txBox="1">
            <a:spLocks noGrp="1"/>
          </p:cNvSpPr>
          <p:nvPr>
            <p:ph type="title"/>
          </p:nvPr>
        </p:nvSpPr>
        <p:spPr>
          <a:xfrm>
            <a:off x="3754204" y="509027"/>
            <a:ext cx="3178323" cy="109633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l-NL" sz="2400" b="1" dirty="0">
                <a:solidFill>
                  <a:schemeClr val="accent2">
                    <a:lumMod val="75000"/>
                  </a:schemeClr>
                </a:solidFill>
                <a:sym typeface="Arial"/>
              </a:rPr>
              <a:t>Oorzaken van PTSS</a:t>
            </a:r>
            <a:endParaRPr sz="2400" b="1" dirty="0">
              <a:solidFill>
                <a:schemeClr val="accent2">
                  <a:lumMod val="75000"/>
                </a:schemeClr>
              </a:solidFill>
              <a:sym typeface="Arial"/>
            </a:endParaRPr>
          </a:p>
        </p:txBody>
      </p:sp>
      <p:sp>
        <p:nvSpPr>
          <p:cNvPr id="174" name="Google Shape;174;g2ca4363ec3c_0_17"/>
          <p:cNvSpPr txBox="1">
            <a:spLocks noGrp="1"/>
          </p:cNvSpPr>
          <p:nvPr>
            <p:ph type="body" idx="1"/>
          </p:nvPr>
        </p:nvSpPr>
        <p:spPr>
          <a:xfrm>
            <a:off x="6096000" y="1978025"/>
            <a:ext cx="3178323" cy="191885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1000"/>
              </a:spcBef>
              <a:spcAft>
                <a:spcPts val="0"/>
              </a:spcAft>
              <a:buClr>
                <a:schemeClr val="dk1"/>
              </a:buClr>
              <a:buSzPts val="2800"/>
              <a:buChar char="•"/>
            </a:pPr>
            <a:r>
              <a:rPr lang="nl-NL" sz="1800" dirty="0"/>
              <a:t>Aanranding of verkrachting</a:t>
            </a:r>
            <a:endParaRPr sz="1800" dirty="0"/>
          </a:p>
          <a:p>
            <a:pPr marL="228600" lvl="0" indent="-228600" algn="l" rtl="0">
              <a:lnSpc>
                <a:spcPct val="90000"/>
              </a:lnSpc>
              <a:spcBef>
                <a:spcPts val="1000"/>
              </a:spcBef>
              <a:spcAft>
                <a:spcPts val="0"/>
              </a:spcAft>
              <a:buClr>
                <a:schemeClr val="dk1"/>
              </a:buClr>
              <a:buSzPts val="2800"/>
              <a:buChar char="•"/>
            </a:pPr>
            <a:r>
              <a:rPr lang="nl-NL" sz="1800" dirty="0"/>
              <a:t>Beroving met geweld</a:t>
            </a:r>
            <a:endParaRPr sz="1800" dirty="0"/>
          </a:p>
          <a:p>
            <a:pPr marL="228600" lvl="0" indent="-228600" algn="l" rtl="0">
              <a:lnSpc>
                <a:spcPct val="90000"/>
              </a:lnSpc>
              <a:spcBef>
                <a:spcPts val="1000"/>
              </a:spcBef>
              <a:spcAft>
                <a:spcPts val="0"/>
              </a:spcAft>
              <a:buClr>
                <a:schemeClr val="dk1"/>
              </a:buClr>
              <a:buSzPts val="2800"/>
              <a:buChar char="•"/>
            </a:pPr>
            <a:r>
              <a:rPr lang="nl-NL" sz="1800" dirty="0"/>
              <a:t>Ziekte/verwonding</a:t>
            </a:r>
            <a:endParaRPr sz="1800" dirty="0"/>
          </a:p>
          <a:p>
            <a:pPr marL="228600" lvl="0" indent="-228600" algn="l" rtl="0">
              <a:lnSpc>
                <a:spcPct val="90000"/>
              </a:lnSpc>
              <a:spcBef>
                <a:spcPts val="1000"/>
              </a:spcBef>
              <a:spcAft>
                <a:spcPts val="0"/>
              </a:spcAft>
              <a:buClr>
                <a:schemeClr val="dk1"/>
              </a:buClr>
              <a:buSzPts val="2800"/>
              <a:buChar char="•"/>
            </a:pPr>
            <a:r>
              <a:rPr lang="nl-NL" sz="1800" dirty="0"/>
              <a:t>Ernstig lijden</a:t>
            </a:r>
            <a:endParaRPr sz="1800" dirty="0"/>
          </a:p>
          <a:p>
            <a:pPr marL="228600" lvl="0" indent="-50800" algn="l" rtl="0">
              <a:lnSpc>
                <a:spcPct val="90000"/>
              </a:lnSpc>
              <a:spcBef>
                <a:spcPts val="1000"/>
              </a:spcBef>
              <a:spcAft>
                <a:spcPts val="0"/>
              </a:spcAft>
              <a:buClr>
                <a:schemeClr val="dk1"/>
              </a:buClr>
              <a:buSzPts val="2800"/>
              <a:buNone/>
            </a:pPr>
            <a:endParaRPr dirty="0"/>
          </a:p>
        </p:txBody>
      </p:sp>
      <p:pic>
        <p:nvPicPr>
          <p:cNvPr id="2" name="Google Shape;126;p8">
            <a:extLst>
              <a:ext uri="{FF2B5EF4-FFF2-40B4-BE49-F238E27FC236}">
                <a16:creationId xmlns:a16="http://schemas.microsoft.com/office/drawing/2014/main" id="{686C27BC-20E0-3665-01D0-13860C2CB7C7}"/>
              </a:ext>
            </a:extLst>
          </p:cNvPr>
          <p:cNvPicPr preferRelativeResize="0"/>
          <p:nvPr/>
        </p:nvPicPr>
        <p:blipFill rotWithShape="1">
          <a:blip r:embed="rId3">
            <a:alphaModFix/>
          </a:blip>
          <a:srcRect b="24276"/>
          <a:stretch/>
        </p:blipFill>
        <p:spPr>
          <a:xfrm>
            <a:off x="261705" y="167383"/>
            <a:ext cx="1168400" cy="1096338"/>
          </a:xfrm>
          <a:prstGeom prst="rect">
            <a:avLst/>
          </a:prstGeom>
          <a:noFill/>
          <a:ln>
            <a:noFill/>
          </a:ln>
        </p:spPr>
      </p:pic>
      <p:sp>
        <p:nvSpPr>
          <p:cNvPr id="3" name="Google Shape;174;g2ca4363ec3c_0_17">
            <a:extLst>
              <a:ext uri="{FF2B5EF4-FFF2-40B4-BE49-F238E27FC236}">
                <a16:creationId xmlns:a16="http://schemas.microsoft.com/office/drawing/2014/main" id="{5B37632B-3114-A8B8-D548-F266F15F6ADE}"/>
              </a:ext>
            </a:extLst>
          </p:cNvPr>
          <p:cNvSpPr txBox="1">
            <a:spLocks/>
          </p:cNvSpPr>
          <p:nvPr/>
        </p:nvSpPr>
        <p:spPr>
          <a:xfrm>
            <a:off x="2165043" y="1978025"/>
            <a:ext cx="3178323" cy="2064136"/>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indent="-228600">
              <a:spcBef>
                <a:spcPts val="0"/>
              </a:spcBef>
              <a:buSzPts val="2800"/>
            </a:pPr>
            <a:r>
              <a:rPr lang="nl-NL" sz="1800" dirty="0"/>
              <a:t>Oorlogsgeweld</a:t>
            </a:r>
          </a:p>
          <a:p>
            <a:pPr marL="228600" indent="-228600">
              <a:buSzPts val="2800"/>
            </a:pPr>
            <a:r>
              <a:rPr lang="nl-NL" sz="1800" dirty="0"/>
              <a:t>Natuurramp </a:t>
            </a:r>
          </a:p>
          <a:p>
            <a:pPr marL="228600" indent="-228600">
              <a:buSzPts val="2800"/>
            </a:pPr>
            <a:r>
              <a:rPr lang="nl-NL" sz="1800" dirty="0"/>
              <a:t>Ongeluk</a:t>
            </a:r>
          </a:p>
          <a:p>
            <a:pPr marL="228600" indent="-228600">
              <a:buSzPts val="2800"/>
            </a:pPr>
            <a:r>
              <a:rPr lang="nl-NL" sz="1800" dirty="0"/>
              <a:t>Lichamelijk geweld</a:t>
            </a:r>
          </a:p>
          <a:p>
            <a:pPr marL="228600" indent="-228600">
              <a:buSzPts val="2800"/>
            </a:pPr>
            <a:r>
              <a:rPr lang="nl-NL" sz="1800" dirty="0"/>
              <a:t>Terroristische aanslag</a:t>
            </a: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2ca4363ec3c_0_22"/>
          <p:cNvSpPr txBox="1">
            <a:spLocks noGrp="1"/>
          </p:cNvSpPr>
          <p:nvPr>
            <p:ph type="title"/>
          </p:nvPr>
        </p:nvSpPr>
        <p:spPr>
          <a:xfrm>
            <a:off x="1430105" y="1451359"/>
            <a:ext cx="3741634" cy="66891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l-NL" sz="2400" b="1" dirty="0">
                <a:solidFill>
                  <a:schemeClr val="accent2">
                    <a:lumMod val="75000"/>
                  </a:schemeClr>
                </a:solidFill>
                <a:sym typeface="Arial"/>
              </a:rPr>
              <a:t>Factoren ontwikkeling PTSS</a:t>
            </a:r>
            <a:endParaRPr sz="2400" b="1" dirty="0">
              <a:solidFill>
                <a:schemeClr val="accent2">
                  <a:lumMod val="75000"/>
                </a:schemeClr>
              </a:solidFill>
              <a:sym typeface="Arial"/>
            </a:endParaRPr>
          </a:p>
        </p:txBody>
      </p:sp>
      <p:sp>
        <p:nvSpPr>
          <p:cNvPr id="180" name="Google Shape;180;g2ca4363ec3c_0_22"/>
          <p:cNvSpPr txBox="1">
            <a:spLocks noGrp="1"/>
          </p:cNvSpPr>
          <p:nvPr>
            <p:ph type="body" idx="1"/>
          </p:nvPr>
        </p:nvSpPr>
        <p:spPr>
          <a:xfrm>
            <a:off x="1430105" y="2307913"/>
            <a:ext cx="2845037" cy="224217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nl-NL" sz="1800" dirty="0"/>
              <a:t>Soort gebeurtenis</a:t>
            </a:r>
            <a:endParaRPr sz="1800" dirty="0"/>
          </a:p>
          <a:p>
            <a:pPr marL="228600" lvl="0" indent="-228600" algn="l" rtl="0">
              <a:lnSpc>
                <a:spcPct val="90000"/>
              </a:lnSpc>
              <a:spcBef>
                <a:spcPts val="1000"/>
              </a:spcBef>
              <a:spcAft>
                <a:spcPts val="0"/>
              </a:spcAft>
              <a:buClr>
                <a:schemeClr val="dk1"/>
              </a:buClr>
              <a:buSzPts val="2800"/>
              <a:buChar char="•"/>
            </a:pPr>
            <a:r>
              <a:rPr lang="nl-NL" sz="1800" dirty="0"/>
              <a:t>De duur</a:t>
            </a:r>
            <a:endParaRPr sz="1800" dirty="0"/>
          </a:p>
          <a:p>
            <a:pPr marL="228600" lvl="0" indent="-228600" algn="l" rtl="0">
              <a:lnSpc>
                <a:spcPct val="90000"/>
              </a:lnSpc>
              <a:spcBef>
                <a:spcPts val="1000"/>
              </a:spcBef>
              <a:spcAft>
                <a:spcPts val="0"/>
              </a:spcAft>
              <a:buClr>
                <a:schemeClr val="dk1"/>
              </a:buClr>
              <a:buSzPts val="2800"/>
              <a:buChar char="•"/>
            </a:pPr>
            <a:r>
              <a:rPr lang="nl-NL" sz="1800" dirty="0"/>
              <a:t>Biologische factoren</a:t>
            </a:r>
            <a:endParaRPr sz="1800" dirty="0"/>
          </a:p>
          <a:p>
            <a:pPr marL="228600" lvl="0" indent="-228600" algn="l" rtl="0">
              <a:lnSpc>
                <a:spcPct val="90000"/>
              </a:lnSpc>
              <a:spcBef>
                <a:spcPts val="1000"/>
              </a:spcBef>
              <a:spcAft>
                <a:spcPts val="0"/>
              </a:spcAft>
              <a:buClr>
                <a:schemeClr val="dk1"/>
              </a:buClr>
              <a:buSzPts val="2800"/>
              <a:buChar char="•"/>
            </a:pPr>
            <a:r>
              <a:rPr lang="nl-NL" sz="1800" dirty="0"/>
              <a:t>Draagkracht </a:t>
            </a:r>
            <a:endParaRPr sz="1800" dirty="0"/>
          </a:p>
          <a:p>
            <a:pPr marL="228600" lvl="0" indent="-228600" algn="l" rtl="0">
              <a:lnSpc>
                <a:spcPct val="90000"/>
              </a:lnSpc>
              <a:spcBef>
                <a:spcPts val="1000"/>
              </a:spcBef>
              <a:spcAft>
                <a:spcPts val="0"/>
              </a:spcAft>
              <a:buClr>
                <a:schemeClr val="dk1"/>
              </a:buClr>
              <a:buSzPts val="2800"/>
              <a:buChar char="•"/>
            </a:pPr>
            <a:r>
              <a:rPr lang="nl-NL" sz="1800" dirty="0"/>
              <a:t>Steun en opvang</a:t>
            </a:r>
            <a:endParaRPr sz="1800" dirty="0"/>
          </a:p>
          <a:p>
            <a:pPr marL="228600" lvl="0" indent="-50800" algn="l" rtl="0">
              <a:lnSpc>
                <a:spcPct val="90000"/>
              </a:lnSpc>
              <a:spcBef>
                <a:spcPts val="1000"/>
              </a:spcBef>
              <a:spcAft>
                <a:spcPts val="0"/>
              </a:spcAft>
              <a:buClr>
                <a:schemeClr val="dk1"/>
              </a:buClr>
              <a:buSzPts val="2800"/>
              <a:buNone/>
            </a:pPr>
            <a:endParaRPr dirty="0"/>
          </a:p>
        </p:txBody>
      </p:sp>
      <p:pic>
        <p:nvPicPr>
          <p:cNvPr id="3" name="Google Shape;96;p2">
            <a:extLst>
              <a:ext uri="{FF2B5EF4-FFF2-40B4-BE49-F238E27FC236}">
                <a16:creationId xmlns:a16="http://schemas.microsoft.com/office/drawing/2014/main" id="{287BD416-E530-9FF6-B39B-D8C5EEBCDB8A}"/>
              </a:ext>
            </a:extLst>
          </p:cNvPr>
          <p:cNvPicPr preferRelativeResize="0"/>
          <p:nvPr/>
        </p:nvPicPr>
        <p:blipFill rotWithShape="1">
          <a:blip r:embed="rId3">
            <a:alphaModFix/>
          </a:blip>
          <a:srcRect b="24276"/>
          <a:stretch/>
        </p:blipFill>
        <p:spPr>
          <a:xfrm>
            <a:off x="6552045" y="950565"/>
            <a:ext cx="5224695" cy="4885154"/>
          </a:xfrm>
          <a:prstGeom prst="rect">
            <a:avLst/>
          </a:prstGeom>
          <a:noFill/>
          <a:ln>
            <a:noFill/>
          </a:ln>
        </p:spPr>
      </p:pic>
      <p:sp>
        <p:nvSpPr>
          <p:cNvPr id="4" name="Rechthoek 3">
            <a:extLst>
              <a:ext uri="{FF2B5EF4-FFF2-40B4-BE49-F238E27FC236}">
                <a16:creationId xmlns:a16="http://schemas.microsoft.com/office/drawing/2014/main" id="{E65CB13F-FAF2-BF87-DC08-B134E9E7DC88}"/>
              </a:ext>
            </a:extLst>
          </p:cNvPr>
          <p:cNvSpPr/>
          <p:nvPr/>
        </p:nvSpPr>
        <p:spPr>
          <a:xfrm>
            <a:off x="6398489" y="761999"/>
            <a:ext cx="5531806" cy="5334000"/>
          </a:xfrm>
          <a:prstGeom prst="rect">
            <a:avLst/>
          </a:prstGeom>
          <a:solidFill>
            <a:schemeClr val="bg1">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2ca4363ec3c_0_27"/>
          <p:cNvSpPr txBox="1">
            <a:spLocks noGrp="1"/>
          </p:cNvSpPr>
          <p:nvPr>
            <p:ph type="title"/>
          </p:nvPr>
        </p:nvSpPr>
        <p:spPr>
          <a:xfrm>
            <a:off x="838200" y="600871"/>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l-NL" dirty="0"/>
              <a:t>                 </a:t>
            </a:r>
            <a:r>
              <a:rPr lang="nl-NL" sz="2400" b="1" dirty="0">
                <a:solidFill>
                  <a:schemeClr val="accent2">
                    <a:lumMod val="75000"/>
                  </a:schemeClr>
                </a:solidFill>
                <a:sym typeface="Arial"/>
              </a:rPr>
              <a:t>Symptomen van PTSS</a:t>
            </a:r>
            <a:endParaRPr sz="2400" b="1" dirty="0">
              <a:solidFill>
                <a:schemeClr val="accent2">
                  <a:lumMod val="75000"/>
                </a:schemeClr>
              </a:solidFill>
              <a:sym typeface="Arial"/>
            </a:endParaRPr>
          </a:p>
        </p:txBody>
      </p:sp>
      <p:graphicFrame>
        <p:nvGraphicFramePr>
          <p:cNvPr id="186" name="Google Shape;186;g2ca4363ec3c_0_27"/>
          <p:cNvGraphicFramePr/>
          <p:nvPr>
            <p:extLst>
              <p:ext uri="{D42A27DB-BD31-4B8C-83A1-F6EECF244321}">
                <p14:modId xmlns:p14="http://schemas.microsoft.com/office/powerpoint/2010/main" val="3794884942"/>
              </p:ext>
            </p:extLst>
          </p:nvPr>
        </p:nvGraphicFramePr>
        <p:xfrm>
          <a:off x="952500" y="2238382"/>
          <a:ext cx="10287000" cy="3321274"/>
        </p:xfrm>
        <a:graphic>
          <a:graphicData uri="http://schemas.openxmlformats.org/drawingml/2006/table">
            <a:tbl>
              <a:tblPr>
                <a:noFill/>
                <a:tableStyleId>{6ECA5F97-4AE0-4CE0-95EE-AEC9F6DD6F61}</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228600" lvl="0" indent="-228600" algn="l" rtl="0">
                        <a:lnSpc>
                          <a:spcPct val="90000"/>
                        </a:lnSpc>
                        <a:spcBef>
                          <a:spcPts val="0"/>
                        </a:spcBef>
                        <a:spcAft>
                          <a:spcPts val="0"/>
                        </a:spcAft>
                        <a:buClr>
                          <a:schemeClr val="dk1"/>
                        </a:buClr>
                        <a:buSzPts val="2800"/>
                        <a:buChar char="•"/>
                      </a:pPr>
                      <a:r>
                        <a:rPr lang="nl-NL" sz="1800" dirty="0">
                          <a:solidFill>
                            <a:schemeClr val="dk1"/>
                          </a:solidFill>
                          <a:latin typeface="Calibri"/>
                          <a:ea typeface="Calibri"/>
                          <a:cs typeface="Calibri"/>
                          <a:sym typeface="Calibri"/>
                        </a:rPr>
                        <a:t>Flashbacks/herbelevingen</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Vermijdingsreacties</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Negatieve gedachten, afgestompte gevoelens</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Sterke prikkelbaarheid</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Slaapstoornissen</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Nachtmerries</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Concentratie en/of geheugenproblemen</a:t>
                      </a: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Gevoelens van vervreemding</a:t>
                      </a:r>
                      <a:endParaRPr sz="1800" dirty="0">
                        <a:solidFill>
                          <a:schemeClr val="dk1"/>
                        </a:solidFill>
                        <a:latin typeface="Calibri"/>
                        <a:ea typeface="Calibri"/>
                        <a:cs typeface="Calibri"/>
                        <a:sym typeface="Calibri"/>
                      </a:endParaRPr>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228600" lvl="0" indent="-2921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Schuld gevoelens</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Schaamte</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Angsten</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Machteloosheid</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Vermijding</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Hyperalertheid</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Verdoven door middel van drank of drugs</a:t>
                      </a:r>
                      <a:endParaRPr sz="18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800"/>
                        <a:buChar char="•"/>
                      </a:pPr>
                      <a:r>
                        <a:rPr lang="nl-NL" sz="1800" dirty="0">
                          <a:solidFill>
                            <a:schemeClr val="dk1"/>
                          </a:solidFill>
                          <a:latin typeface="Calibri"/>
                          <a:ea typeface="Calibri"/>
                          <a:cs typeface="Calibri"/>
                          <a:sym typeface="Calibri"/>
                        </a:rPr>
                        <a:t>Overdreven schrikreacties of paniekaanvallen</a:t>
                      </a:r>
                      <a:endParaRPr sz="1800" dirty="0">
                        <a:solidFill>
                          <a:schemeClr val="dk1"/>
                        </a:solidFill>
                        <a:latin typeface="Calibri"/>
                        <a:ea typeface="Calibri"/>
                        <a:cs typeface="Calibri"/>
                        <a:sym typeface="Calibri"/>
                      </a:endParaRPr>
                    </a:p>
                    <a:p>
                      <a:pPr marL="0" lvl="0" indent="0" algn="l" rtl="0">
                        <a:spcBef>
                          <a:spcPts val="0"/>
                        </a:spcBef>
                        <a:spcAft>
                          <a:spcPts val="0"/>
                        </a:spcAft>
                        <a:buNone/>
                      </a:pPr>
                      <a:endParaRPr sz="1800" dirty="0"/>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2" name="Google Shape;126;p8">
            <a:extLst>
              <a:ext uri="{FF2B5EF4-FFF2-40B4-BE49-F238E27FC236}">
                <a16:creationId xmlns:a16="http://schemas.microsoft.com/office/drawing/2014/main" id="{08CF039F-B6E9-60FF-EC42-B8ED134AE084}"/>
              </a:ext>
            </a:extLst>
          </p:cNvPr>
          <p:cNvPicPr preferRelativeResize="0"/>
          <p:nvPr/>
        </p:nvPicPr>
        <p:blipFill rotWithShape="1">
          <a:blip r:embed="rId3">
            <a:alphaModFix/>
          </a:blip>
          <a:srcRect b="24276"/>
          <a:stretch/>
        </p:blipFill>
        <p:spPr>
          <a:xfrm>
            <a:off x="261705" y="167383"/>
            <a:ext cx="1168400" cy="1096338"/>
          </a:xfrm>
          <a:prstGeom prst="rect">
            <a:avLst/>
          </a:prstGeom>
          <a:noFill/>
          <a:ln>
            <a:noFill/>
          </a:ln>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126;p8">
            <a:extLst>
              <a:ext uri="{FF2B5EF4-FFF2-40B4-BE49-F238E27FC236}">
                <a16:creationId xmlns:a16="http://schemas.microsoft.com/office/drawing/2014/main" id="{D3D60CEE-0E89-BEB1-4633-B6A5CA85ABFA}"/>
              </a:ext>
            </a:extLst>
          </p:cNvPr>
          <p:cNvPicPr preferRelativeResize="0"/>
          <p:nvPr/>
        </p:nvPicPr>
        <p:blipFill rotWithShape="1">
          <a:blip r:embed="rId2">
            <a:alphaModFix/>
          </a:blip>
          <a:srcRect b="24276"/>
          <a:stretch/>
        </p:blipFill>
        <p:spPr>
          <a:xfrm>
            <a:off x="261705" y="167383"/>
            <a:ext cx="1168400" cy="1096338"/>
          </a:xfrm>
          <a:prstGeom prst="rect">
            <a:avLst/>
          </a:prstGeom>
          <a:noFill/>
          <a:ln>
            <a:noFill/>
          </a:ln>
        </p:spPr>
      </p:pic>
      <p:sp>
        <p:nvSpPr>
          <p:cNvPr id="4" name="Tekstvak 3">
            <a:extLst>
              <a:ext uri="{FF2B5EF4-FFF2-40B4-BE49-F238E27FC236}">
                <a16:creationId xmlns:a16="http://schemas.microsoft.com/office/drawing/2014/main" id="{94EB121D-DF89-E52B-695C-F86BC87556F3}"/>
              </a:ext>
            </a:extLst>
          </p:cNvPr>
          <p:cNvSpPr txBox="1"/>
          <p:nvPr/>
        </p:nvSpPr>
        <p:spPr>
          <a:xfrm>
            <a:off x="2512463" y="484719"/>
            <a:ext cx="7802311" cy="461665"/>
          </a:xfrm>
          <a:prstGeom prst="rect">
            <a:avLst/>
          </a:prstGeom>
          <a:noFill/>
        </p:spPr>
        <p:txBody>
          <a:bodyPr wrap="square" rtlCol="0">
            <a:spAutoFit/>
          </a:bodyPr>
          <a:lstStyle/>
          <a:p>
            <a:r>
              <a:rPr lang="nl-NL" sz="2400" b="1" dirty="0">
                <a:solidFill>
                  <a:schemeClr val="accent2">
                    <a:lumMod val="75000"/>
                  </a:schemeClr>
                </a:solidFill>
                <a:latin typeface="Calibri"/>
                <a:cs typeface="Calibri"/>
                <a:sym typeface="Calibri"/>
              </a:rPr>
              <a:t>Post-</a:t>
            </a:r>
            <a:r>
              <a:rPr lang="nl-NL" sz="2400" b="1" dirty="0" err="1">
                <a:solidFill>
                  <a:schemeClr val="accent2">
                    <a:lumMod val="75000"/>
                  </a:schemeClr>
                </a:solidFill>
                <a:latin typeface="Calibri"/>
                <a:cs typeface="Calibri"/>
                <a:sym typeface="Calibri"/>
              </a:rPr>
              <a:t>Traumatic</a:t>
            </a:r>
            <a:r>
              <a:rPr lang="nl-NL" dirty="0"/>
              <a:t> </a:t>
            </a:r>
            <a:r>
              <a:rPr lang="nl-NL" sz="2400" b="1" dirty="0">
                <a:solidFill>
                  <a:schemeClr val="accent2">
                    <a:lumMod val="75000"/>
                  </a:schemeClr>
                </a:solidFill>
                <a:latin typeface="Calibri"/>
                <a:cs typeface="Calibri"/>
              </a:rPr>
              <a:t>Stress Disorder (PTSS)</a:t>
            </a:r>
          </a:p>
        </p:txBody>
      </p:sp>
      <p:grpSp>
        <p:nvGrpSpPr>
          <p:cNvPr id="33" name="Groep 32">
            <a:extLst>
              <a:ext uri="{FF2B5EF4-FFF2-40B4-BE49-F238E27FC236}">
                <a16:creationId xmlns:a16="http://schemas.microsoft.com/office/drawing/2014/main" id="{47A8FFB4-0C89-AC04-4AE5-1A9F4A2ECEB4}"/>
              </a:ext>
            </a:extLst>
          </p:cNvPr>
          <p:cNvGrpSpPr/>
          <p:nvPr/>
        </p:nvGrpSpPr>
        <p:grpSpPr>
          <a:xfrm>
            <a:off x="187387" y="1358778"/>
            <a:ext cx="11720133" cy="2174526"/>
            <a:chOff x="455929" y="1465580"/>
            <a:chExt cx="11135425" cy="1972667"/>
          </a:xfrm>
        </p:grpSpPr>
        <p:grpSp>
          <p:nvGrpSpPr>
            <p:cNvPr id="23" name="Groep 22">
              <a:extLst>
                <a:ext uri="{FF2B5EF4-FFF2-40B4-BE49-F238E27FC236}">
                  <a16:creationId xmlns:a16="http://schemas.microsoft.com/office/drawing/2014/main" id="{5C1876D9-55F9-B054-57C1-D8D5F3B26B26}"/>
                </a:ext>
              </a:extLst>
            </p:cNvPr>
            <p:cNvGrpSpPr/>
            <p:nvPr/>
          </p:nvGrpSpPr>
          <p:grpSpPr>
            <a:xfrm>
              <a:off x="455929" y="1465580"/>
              <a:ext cx="11135425" cy="1541780"/>
              <a:chOff x="455929" y="1465580"/>
              <a:chExt cx="11135425" cy="1541780"/>
            </a:xfrm>
          </p:grpSpPr>
          <p:grpSp>
            <p:nvGrpSpPr>
              <p:cNvPr id="15" name="Groep 14">
                <a:extLst>
                  <a:ext uri="{FF2B5EF4-FFF2-40B4-BE49-F238E27FC236}">
                    <a16:creationId xmlns:a16="http://schemas.microsoft.com/office/drawing/2014/main" id="{CFE51075-E444-CCA0-FF25-971FEEAB6153}"/>
                  </a:ext>
                </a:extLst>
              </p:cNvPr>
              <p:cNvGrpSpPr/>
              <p:nvPr/>
            </p:nvGrpSpPr>
            <p:grpSpPr>
              <a:xfrm>
                <a:off x="455929" y="1465580"/>
                <a:ext cx="11135425" cy="1541780"/>
                <a:chOff x="455929" y="1465580"/>
                <a:chExt cx="11135425" cy="1541780"/>
              </a:xfrm>
            </p:grpSpPr>
            <p:grpSp>
              <p:nvGrpSpPr>
                <p:cNvPr id="9" name="Groep 8">
                  <a:extLst>
                    <a:ext uri="{FF2B5EF4-FFF2-40B4-BE49-F238E27FC236}">
                      <a16:creationId xmlns:a16="http://schemas.microsoft.com/office/drawing/2014/main" id="{625380A2-6A71-9A3E-6476-6A279273C072}"/>
                    </a:ext>
                  </a:extLst>
                </p:cNvPr>
                <p:cNvGrpSpPr/>
                <p:nvPr/>
              </p:nvGrpSpPr>
              <p:grpSpPr>
                <a:xfrm>
                  <a:off x="455929" y="1722120"/>
                  <a:ext cx="11135425" cy="1285240"/>
                  <a:chOff x="628649" y="1823720"/>
                  <a:chExt cx="11135425" cy="1285240"/>
                </a:xfrm>
              </p:grpSpPr>
              <p:pic>
                <p:nvPicPr>
                  <p:cNvPr id="6" name="Afbeelding 5" descr="Afbeelding met silhouet, schets, zwart-wit, stijl&#10;&#10;Automatisch gegenereerde beschrijving">
                    <a:extLst>
                      <a:ext uri="{FF2B5EF4-FFF2-40B4-BE49-F238E27FC236}">
                        <a16:creationId xmlns:a16="http://schemas.microsoft.com/office/drawing/2014/main" id="{A6B7D219-3838-11F2-DFC6-4E31FE202EBB}"/>
                      </a:ext>
                    </a:extLst>
                  </p:cNvPr>
                  <p:cNvPicPr>
                    <a:picLocks noChangeAspect="1"/>
                  </p:cNvPicPr>
                  <p:nvPr/>
                </p:nvPicPr>
                <p:blipFill>
                  <a:blip r:embed="rId3"/>
                  <a:stretch>
                    <a:fillRect/>
                  </a:stretch>
                </p:blipFill>
                <p:spPr>
                  <a:xfrm>
                    <a:off x="628649" y="1823720"/>
                    <a:ext cx="6849745" cy="1285240"/>
                  </a:xfrm>
                  <a:prstGeom prst="rect">
                    <a:avLst/>
                  </a:prstGeom>
                </p:spPr>
              </p:pic>
              <p:pic>
                <p:nvPicPr>
                  <p:cNvPr id="8" name="Afbeelding 7" descr="Afbeelding met schets, tekening, wit, silhouet&#10;&#10;Automatisch gegenereerde beschrijving">
                    <a:extLst>
                      <a:ext uri="{FF2B5EF4-FFF2-40B4-BE49-F238E27FC236}">
                        <a16:creationId xmlns:a16="http://schemas.microsoft.com/office/drawing/2014/main" id="{CF232F56-E7B7-26D5-937E-104FF89C2A2A}"/>
                      </a:ext>
                    </a:extLst>
                  </p:cNvPr>
                  <p:cNvPicPr>
                    <a:picLocks noChangeAspect="1"/>
                  </p:cNvPicPr>
                  <p:nvPr/>
                </p:nvPicPr>
                <p:blipFill>
                  <a:blip r:embed="rId4"/>
                  <a:stretch>
                    <a:fillRect/>
                  </a:stretch>
                </p:blipFill>
                <p:spPr>
                  <a:xfrm>
                    <a:off x="7313930" y="1823720"/>
                    <a:ext cx="4450144" cy="1285240"/>
                  </a:xfrm>
                  <a:prstGeom prst="rect">
                    <a:avLst/>
                  </a:prstGeom>
                </p:spPr>
              </p:pic>
            </p:grpSp>
            <p:sp>
              <p:nvSpPr>
                <p:cNvPr id="10" name="Rechthoek 9">
                  <a:extLst>
                    <a:ext uri="{FF2B5EF4-FFF2-40B4-BE49-F238E27FC236}">
                      <a16:creationId xmlns:a16="http://schemas.microsoft.com/office/drawing/2014/main" id="{29D296F2-2B5A-C956-27C5-62F41F9D9D03}"/>
                    </a:ext>
                  </a:extLst>
                </p:cNvPr>
                <p:cNvSpPr/>
                <p:nvPr/>
              </p:nvSpPr>
              <p:spPr>
                <a:xfrm>
                  <a:off x="7752080" y="1722120"/>
                  <a:ext cx="1513840" cy="23876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D66A96DF-3D45-BBDF-67B5-EFEC4113FF06}"/>
                    </a:ext>
                  </a:extLst>
                </p:cNvPr>
                <p:cNvSpPr/>
                <p:nvPr/>
              </p:nvSpPr>
              <p:spPr>
                <a:xfrm>
                  <a:off x="6644640" y="1701800"/>
                  <a:ext cx="1513840" cy="3302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0F832D51-7E7C-A6BA-F296-718E5D620994}"/>
                    </a:ext>
                  </a:extLst>
                </p:cNvPr>
                <p:cNvSpPr/>
                <p:nvPr/>
              </p:nvSpPr>
              <p:spPr>
                <a:xfrm>
                  <a:off x="3912806" y="1630680"/>
                  <a:ext cx="1513840" cy="40132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1C52DC72-882A-766F-255D-1FC83AE52EB0}"/>
                    </a:ext>
                  </a:extLst>
                </p:cNvPr>
                <p:cNvSpPr/>
                <p:nvPr/>
              </p:nvSpPr>
              <p:spPr>
                <a:xfrm>
                  <a:off x="2313240" y="1465580"/>
                  <a:ext cx="908686" cy="56642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C030BCC9-0736-1AF5-4038-439B587A1556}"/>
                    </a:ext>
                  </a:extLst>
                </p:cNvPr>
                <p:cNvSpPr/>
                <p:nvPr/>
              </p:nvSpPr>
              <p:spPr>
                <a:xfrm>
                  <a:off x="455929" y="1628140"/>
                  <a:ext cx="322579" cy="56642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2" name="Rechthoek 21">
                <a:extLst>
                  <a:ext uri="{FF2B5EF4-FFF2-40B4-BE49-F238E27FC236}">
                    <a16:creationId xmlns:a16="http://schemas.microsoft.com/office/drawing/2014/main" id="{F988E8A5-127D-72BB-143D-529D77A63F63}"/>
                  </a:ext>
                </a:extLst>
              </p:cNvPr>
              <p:cNvSpPr/>
              <p:nvPr/>
            </p:nvSpPr>
            <p:spPr>
              <a:xfrm>
                <a:off x="2344354" y="1475740"/>
                <a:ext cx="908686" cy="56642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4" name="Tekstvak 23">
              <a:extLst>
                <a:ext uri="{FF2B5EF4-FFF2-40B4-BE49-F238E27FC236}">
                  <a16:creationId xmlns:a16="http://schemas.microsoft.com/office/drawing/2014/main" id="{776BBA1C-7F9D-6FF2-A51B-09E8EA09C7F5}"/>
                </a:ext>
              </a:extLst>
            </p:cNvPr>
            <p:cNvSpPr txBox="1"/>
            <p:nvPr/>
          </p:nvSpPr>
          <p:spPr>
            <a:xfrm>
              <a:off x="600646" y="3007360"/>
              <a:ext cx="1065594" cy="430887"/>
            </a:xfrm>
            <a:prstGeom prst="rect">
              <a:avLst/>
            </a:prstGeom>
            <a:noFill/>
          </p:spPr>
          <p:txBody>
            <a:bodyPr wrap="square" rtlCol="0">
              <a:spAutoFit/>
            </a:bodyPr>
            <a:lstStyle/>
            <a:p>
              <a:r>
                <a:rPr lang="nl-NL" sz="1100" dirty="0" err="1">
                  <a:solidFill>
                    <a:schemeClr val="accent2">
                      <a:lumMod val="75000"/>
                    </a:schemeClr>
                  </a:solidFill>
                </a:rPr>
                <a:t>Avoid</a:t>
              </a:r>
              <a:r>
                <a:rPr lang="nl-NL" sz="1100" dirty="0">
                  <a:solidFill>
                    <a:schemeClr val="accent2">
                      <a:lumMod val="75000"/>
                    </a:schemeClr>
                  </a:solidFill>
                </a:rPr>
                <a:t> thinking of </a:t>
              </a:r>
              <a:r>
                <a:rPr lang="nl-NL" sz="1100" dirty="0" err="1">
                  <a:solidFill>
                    <a:schemeClr val="accent2">
                      <a:lumMod val="75000"/>
                    </a:schemeClr>
                  </a:solidFill>
                </a:rPr>
                <a:t>the</a:t>
              </a:r>
              <a:r>
                <a:rPr lang="nl-NL" sz="1100" dirty="0">
                  <a:solidFill>
                    <a:schemeClr val="accent2">
                      <a:lumMod val="75000"/>
                    </a:schemeClr>
                  </a:solidFill>
                </a:rPr>
                <a:t> trauma</a:t>
              </a:r>
            </a:p>
          </p:txBody>
        </p:sp>
        <p:sp>
          <p:nvSpPr>
            <p:cNvPr id="25" name="Tekstvak 24">
              <a:extLst>
                <a:ext uri="{FF2B5EF4-FFF2-40B4-BE49-F238E27FC236}">
                  <a16:creationId xmlns:a16="http://schemas.microsoft.com/office/drawing/2014/main" id="{2ED43671-5745-5CE1-41C0-4AA7FF649BD8}"/>
                </a:ext>
              </a:extLst>
            </p:cNvPr>
            <p:cNvSpPr txBox="1"/>
            <p:nvPr/>
          </p:nvSpPr>
          <p:spPr>
            <a:xfrm>
              <a:off x="1770317" y="3007360"/>
              <a:ext cx="1065594" cy="430887"/>
            </a:xfrm>
            <a:prstGeom prst="rect">
              <a:avLst/>
            </a:prstGeom>
            <a:noFill/>
          </p:spPr>
          <p:txBody>
            <a:bodyPr wrap="square" rtlCol="0">
              <a:spAutoFit/>
            </a:bodyPr>
            <a:lstStyle/>
            <a:p>
              <a:r>
                <a:rPr lang="nl-NL" sz="1100" dirty="0" err="1">
                  <a:solidFill>
                    <a:schemeClr val="accent2">
                      <a:lumMod val="75000"/>
                    </a:schemeClr>
                  </a:solidFill>
                </a:rPr>
                <a:t>Avoid</a:t>
              </a:r>
              <a:r>
                <a:rPr lang="nl-NL" sz="1100" dirty="0">
                  <a:solidFill>
                    <a:schemeClr val="accent2">
                      <a:lumMod val="75000"/>
                    </a:schemeClr>
                  </a:solidFill>
                </a:rPr>
                <a:t> </a:t>
              </a:r>
              <a:r>
                <a:rPr lang="nl-NL" sz="1100" dirty="0" err="1">
                  <a:solidFill>
                    <a:schemeClr val="accent2">
                      <a:lumMod val="75000"/>
                    </a:schemeClr>
                  </a:solidFill>
                </a:rPr>
                <a:t>talking</a:t>
              </a:r>
              <a:r>
                <a:rPr lang="nl-NL" sz="1100" dirty="0">
                  <a:solidFill>
                    <a:schemeClr val="accent2">
                      <a:lumMod val="75000"/>
                    </a:schemeClr>
                  </a:solidFill>
                </a:rPr>
                <a:t> of </a:t>
              </a:r>
              <a:r>
                <a:rPr lang="nl-NL" sz="1100" dirty="0" err="1">
                  <a:solidFill>
                    <a:schemeClr val="accent2">
                      <a:lumMod val="75000"/>
                    </a:schemeClr>
                  </a:solidFill>
                </a:rPr>
                <a:t>the</a:t>
              </a:r>
              <a:r>
                <a:rPr lang="nl-NL" sz="1100" dirty="0">
                  <a:solidFill>
                    <a:schemeClr val="accent2">
                      <a:lumMod val="75000"/>
                    </a:schemeClr>
                  </a:solidFill>
                </a:rPr>
                <a:t> trauma</a:t>
              </a:r>
            </a:p>
          </p:txBody>
        </p:sp>
        <p:sp>
          <p:nvSpPr>
            <p:cNvPr id="26" name="Tekstvak 25">
              <a:extLst>
                <a:ext uri="{FF2B5EF4-FFF2-40B4-BE49-F238E27FC236}">
                  <a16:creationId xmlns:a16="http://schemas.microsoft.com/office/drawing/2014/main" id="{F888C1D2-02FF-39BC-634E-E05631320821}"/>
                </a:ext>
              </a:extLst>
            </p:cNvPr>
            <p:cNvSpPr txBox="1"/>
            <p:nvPr/>
          </p:nvSpPr>
          <p:spPr>
            <a:xfrm>
              <a:off x="3030402" y="3002290"/>
              <a:ext cx="1227814" cy="261610"/>
            </a:xfrm>
            <a:prstGeom prst="rect">
              <a:avLst/>
            </a:prstGeom>
            <a:noFill/>
          </p:spPr>
          <p:txBody>
            <a:bodyPr wrap="square" rtlCol="0">
              <a:spAutoFit/>
            </a:bodyPr>
            <a:lstStyle/>
            <a:p>
              <a:r>
                <a:rPr lang="nl-NL" sz="1100" dirty="0" err="1">
                  <a:solidFill>
                    <a:schemeClr val="accent2">
                      <a:lumMod val="75000"/>
                    </a:schemeClr>
                  </a:solidFill>
                </a:rPr>
                <a:t>Easily</a:t>
              </a:r>
              <a:r>
                <a:rPr lang="nl-NL" sz="1100" dirty="0">
                  <a:solidFill>
                    <a:schemeClr val="accent2">
                      <a:lumMod val="75000"/>
                    </a:schemeClr>
                  </a:solidFill>
                </a:rPr>
                <a:t> </a:t>
              </a:r>
              <a:r>
                <a:rPr lang="nl-NL" sz="1100" dirty="0" err="1">
                  <a:solidFill>
                    <a:schemeClr val="accent2">
                      <a:lumMod val="75000"/>
                    </a:schemeClr>
                  </a:solidFill>
                </a:rPr>
                <a:t>frightened</a:t>
              </a:r>
              <a:endParaRPr lang="nl-NL" sz="1100" dirty="0">
                <a:solidFill>
                  <a:schemeClr val="accent2">
                    <a:lumMod val="75000"/>
                  </a:schemeClr>
                </a:solidFill>
              </a:endParaRPr>
            </a:p>
          </p:txBody>
        </p:sp>
        <p:sp>
          <p:nvSpPr>
            <p:cNvPr id="27" name="Tekstvak 26">
              <a:extLst>
                <a:ext uri="{FF2B5EF4-FFF2-40B4-BE49-F238E27FC236}">
                  <a16:creationId xmlns:a16="http://schemas.microsoft.com/office/drawing/2014/main" id="{DD3273F7-4431-E393-1455-2FB9173B3B86}"/>
                </a:ext>
              </a:extLst>
            </p:cNvPr>
            <p:cNvSpPr txBox="1"/>
            <p:nvPr/>
          </p:nvSpPr>
          <p:spPr>
            <a:xfrm>
              <a:off x="4394788" y="3007360"/>
              <a:ext cx="973939" cy="390888"/>
            </a:xfrm>
            <a:prstGeom prst="rect">
              <a:avLst/>
            </a:prstGeom>
            <a:noFill/>
          </p:spPr>
          <p:txBody>
            <a:bodyPr wrap="square" rtlCol="0">
              <a:spAutoFit/>
            </a:bodyPr>
            <a:lstStyle/>
            <a:p>
              <a:pPr algn="ctr"/>
              <a:r>
                <a:rPr lang="nl-NL" sz="1100" dirty="0" err="1">
                  <a:solidFill>
                    <a:schemeClr val="accent2">
                      <a:lumMod val="75000"/>
                    </a:schemeClr>
                  </a:solidFill>
                </a:rPr>
                <a:t>Negative</a:t>
              </a:r>
              <a:r>
                <a:rPr lang="nl-NL" sz="1100" dirty="0">
                  <a:solidFill>
                    <a:schemeClr val="accent2">
                      <a:lumMod val="75000"/>
                    </a:schemeClr>
                  </a:solidFill>
                </a:rPr>
                <a:t> </a:t>
              </a:r>
              <a:r>
                <a:rPr lang="nl-NL" sz="1100" dirty="0" err="1">
                  <a:solidFill>
                    <a:schemeClr val="accent2">
                      <a:lumMod val="75000"/>
                    </a:schemeClr>
                  </a:solidFill>
                </a:rPr>
                <a:t>mood</a:t>
              </a:r>
              <a:endParaRPr lang="nl-NL" sz="1100" dirty="0">
                <a:solidFill>
                  <a:schemeClr val="accent2">
                    <a:lumMod val="75000"/>
                  </a:schemeClr>
                </a:solidFill>
              </a:endParaRPr>
            </a:p>
          </p:txBody>
        </p:sp>
        <p:sp>
          <p:nvSpPr>
            <p:cNvPr id="28" name="Tekstvak 27">
              <a:extLst>
                <a:ext uri="{FF2B5EF4-FFF2-40B4-BE49-F238E27FC236}">
                  <a16:creationId xmlns:a16="http://schemas.microsoft.com/office/drawing/2014/main" id="{042209B6-9655-EF24-65BD-3D658A4E382C}"/>
                </a:ext>
              </a:extLst>
            </p:cNvPr>
            <p:cNvSpPr txBox="1"/>
            <p:nvPr/>
          </p:nvSpPr>
          <p:spPr>
            <a:xfrm>
              <a:off x="5320461" y="2998113"/>
              <a:ext cx="973939" cy="390888"/>
            </a:xfrm>
            <a:prstGeom prst="rect">
              <a:avLst/>
            </a:prstGeom>
            <a:noFill/>
          </p:spPr>
          <p:txBody>
            <a:bodyPr wrap="square" rtlCol="0">
              <a:spAutoFit/>
            </a:bodyPr>
            <a:lstStyle/>
            <a:p>
              <a:pPr algn="ctr"/>
              <a:r>
                <a:rPr lang="nl-NL" sz="1100" dirty="0" err="1">
                  <a:solidFill>
                    <a:schemeClr val="accent2">
                      <a:lumMod val="75000"/>
                    </a:schemeClr>
                  </a:solidFill>
                </a:rPr>
                <a:t>Negative</a:t>
              </a:r>
              <a:r>
                <a:rPr lang="nl-NL" sz="1100" dirty="0">
                  <a:solidFill>
                    <a:schemeClr val="accent2">
                      <a:lumMod val="75000"/>
                    </a:schemeClr>
                  </a:solidFill>
                </a:rPr>
                <a:t> thinking</a:t>
              </a:r>
            </a:p>
          </p:txBody>
        </p:sp>
        <p:sp>
          <p:nvSpPr>
            <p:cNvPr id="29" name="Tekstvak 28">
              <a:extLst>
                <a:ext uri="{FF2B5EF4-FFF2-40B4-BE49-F238E27FC236}">
                  <a16:creationId xmlns:a16="http://schemas.microsoft.com/office/drawing/2014/main" id="{B740DF16-10BE-2D94-F34F-7FCE4AF33EFB}"/>
                </a:ext>
              </a:extLst>
            </p:cNvPr>
            <p:cNvSpPr txBox="1"/>
            <p:nvPr/>
          </p:nvSpPr>
          <p:spPr>
            <a:xfrm>
              <a:off x="6331735" y="3007360"/>
              <a:ext cx="809475" cy="390888"/>
            </a:xfrm>
            <a:prstGeom prst="rect">
              <a:avLst/>
            </a:prstGeom>
            <a:noFill/>
          </p:spPr>
          <p:txBody>
            <a:bodyPr wrap="square" rtlCol="0">
              <a:spAutoFit/>
            </a:bodyPr>
            <a:lstStyle/>
            <a:p>
              <a:pPr algn="ctr"/>
              <a:r>
                <a:rPr lang="nl-NL" sz="1100" dirty="0">
                  <a:solidFill>
                    <a:schemeClr val="accent2">
                      <a:lumMod val="75000"/>
                    </a:schemeClr>
                  </a:solidFill>
                </a:rPr>
                <a:t>Always on </a:t>
              </a:r>
              <a:r>
                <a:rPr lang="nl-NL" sz="1100" dirty="0" err="1">
                  <a:solidFill>
                    <a:schemeClr val="accent2">
                      <a:lumMod val="75000"/>
                    </a:schemeClr>
                  </a:solidFill>
                </a:rPr>
                <a:t>guard</a:t>
              </a:r>
              <a:endParaRPr lang="nl-NL" sz="1100" dirty="0">
                <a:solidFill>
                  <a:schemeClr val="accent2">
                    <a:lumMod val="75000"/>
                  </a:schemeClr>
                </a:solidFill>
              </a:endParaRPr>
            </a:p>
          </p:txBody>
        </p:sp>
        <p:sp>
          <p:nvSpPr>
            <p:cNvPr id="30" name="Tekstvak 29">
              <a:extLst>
                <a:ext uri="{FF2B5EF4-FFF2-40B4-BE49-F238E27FC236}">
                  <a16:creationId xmlns:a16="http://schemas.microsoft.com/office/drawing/2014/main" id="{B7AB0C0D-3266-1ACD-DBCB-7C368891C48B}"/>
                </a:ext>
              </a:extLst>
            </p:cNvPr>
            <p:cNvSpPr txBox="1"/>
            <p:nvPr/>
          </p:nvSpPr>
          <p:spPr>
            <a:xfrm>
              <a:off x="7569015" y="2998112"/>
              <a:ext cx="809475" cy="390888"/>
            </a:xfrm>
            <a:prstGeom prst="rect">
              <a:avLst/>
            </a:prstGeom>
            <a:noFill/>
          </p:spPr>
          <p:txBody>
            <a:bodyPr wrap="square" rtlCol="0">
              <a:spAutoFit/>
            </a:bodyPr>
            <a:lstStyle/>
            <a:p>
              <a:pPr algn="ctr"/>
              <a:r>
                <a:rPr lang="nl-NL" sz="1100" dirty="0" err="1">
                  <a:solidFill>
                    <a:schemeClr val="accent2">
                      <a:lumMod val="75000"/>
                    </a:schemeClr>
                  </a:solidFill>
                </a:rPr>
                <a:t>Avoiding</a:t>
              </a:r>
              <a:r>
                <a:rPr lang="nl-NL" sz="1100" dirty="0">
                  <a:solidFill>
                    <a:schemeClr val="accent2">
                      <a:lumMod val="75000"/>
                    </a:schemeClr>
                  </a:solidFill>
                </a:rPr>
                <a:t> </a:t>
              </a:r>
              <a:r>
                <a:rPr lang="nl-NL" sz="1100" dirty="0" err="1">
                  <a:solidFill>
                    <a:schemeClr val="accent2">
                      <a:lumMod val="75000"/>
                    </a:schemeClr>
                  </a:solidFill>
                </a:rPr>
                <a:t>places</a:t>
              </a:r>
              <a:endParaRPr lang="nl-NL" sz="1100" dirty="0">
                <a:solidFill>
                  <a:schemeClr val="accent2">
                    <a:lumMod val="75000"/>
                  </a:schemeClr>
                </a:solidFill>
              </a:endParaRPr>
            </a:p>
          </p:txBody>
        </p:sp>
        <p:sp>
          <p:nvSpPr>
            <p:cNvPr id="31" name="Tekstvak 30">
              <a:extLst>
                <a:ext uri="{FF2B5EF4-FFF2-40B4-BE49-F238E27FC236}">
                  <a16:creationId xmlns:a16="http://schemas.microsoft.com/office/drawing/2014/main" id="{A68D764B-9369-08DC-78C0-8B761B7B844B}"/>
                </a:ext>
              </a:extLst>
            </p:cNvPr>
            <p:cNvSpPr txBox="1"/>
            <p:nvPr/>
          </p:nvSpPr>
          <p:spPr>
            <a:xfrm>
              <a:off x="9020238" y="2998111"/>
              <a:ext cx="809475" cy="430887"/>
            </a:xfrm>
            <a:prstGeom prst="rect">
              <a:avLst/>
            </a:prstGeom>
            <a:noFill/>
          </p:spPr>
          <p:txBody>
            <a:bodyPr wrap="square" rtlCol="0">
              <a:spAutoFit/>
            </a:bodyPr>
            <a:lstStyle/>
            <a:p>
              <a:r>
                <a:rPr lang="nl-NL" sz="1100" dirty="0" err="1">
                  <a:solidFill>
                    <a:schemeClr val="accent2">
                      <a:lumMod val="75000"/>
                    </a:schemeClr>
                  </a:solidFill>
                </a:rPr>
                <a:t>Avoiding</a:t>
              </a:r>
              <a:r>
                <a:rPr lang="nl-NL" sz="1100" dirty="0">
                  <a:solidFill>
                    <a:schemeClr val="accent2">
                      <a:lumMod val="75000"/>
                    </a:schemeClr>
                  </a:solidFill>
                </a:rPr>
                <a:t> </a:t>
              </a:r>
              <a:r>
                <a:rPr lang="nl-NL" sz="1100" dirty="0" err="1">
                  <a:solidFill>
                    <a:schemeClr val="accent2">
                      <a:lumMod val="75000"/>
                    </a:schemeClr>
                  </a:solidFill>
                </a:rPr>
                <a:t>activities</a:t>
              </a:r>
              <a:r>
                <a:rPr lang="nl-NL" sz="1100" dirty="0">
                  <a:solidFill>
                    <a:schemeClr val="accent2">
                      <a:lumMod val="75000"/>
                    </a:schemeClr>
                  </a:solidFill>
                </a:rPr>
                <a:t> </a:t>
              </a:r>
            </a:p>
          </p:txBody>
        </p:sp>
        <p:sp>
          <p:nvSpPr>
            <p:cNvPr id="32" name="Tekstvak 31">
              <a:extLst>
                <a:ext uri="{FF2B5EF4-FFF2-40B4-BE49-F238E27FC236}">
                  <a16:creationId xmlns:a16="http://schemas.microsoft.com/office/drawing/2014/main" id="{BA1C7147-E3A9-BB67-F51F-E60EB77F0ED2}"/>
                </a:ext>
              </a:extLst>
            </p:cNvPr>
            <p:cNvSpPr txBox="1"/>
            <p:nvPr/>
          </p:nvSpPr>
          <p:spPr>
            <a:xfrm>
              <a:off x="10471462" y="2998111"/>
              <a:ext cx="1043898" cy="261610"/>
            </a:xfrm>
            <a:prstGeom prst="rect">
              <a:avLst/>
            </a:prstGeom>
            <a:noFill/>
          </p:spPr>
          <p:txBody>
            <a:bodyPr wrap="square" rtlCol="0">
              <a:spAutoFit/>
            </a:bodyPr>
            <a:lstStyle/>
            <a:p>
              <a:r>
                <a:rPr lang="nl-NL" sz="1100" dirty="0">
                  <a:solidFill>
                    <a:schemeClr val="accent2">
                      <a:lumMod val="75000"/>
                    </a:schemeClr>
                  </a:solidFill>
                </a:rPr>
                <a:t>Flashbacks</a:t>
              </a:r>
            </a:p>
          </p:txBody>
        </p:sp>
      </p:grpSp>
      <p:grpSp>
        <p:nvGrpSpPr>
          <p:cNvPr id="41" name="Groep 40">
            <a:extLst>
              <a:ext uri="{FF2B5EF4-FFF2-40B4-BE49-F238E27FC236}">
                <a16:creationId xmlns:a16="http://schemas.microsoft.com/office/drawing/2014/main" id="{047F6543-A6F1-6F72-7145-F7D4C2EF0786}"/>
              </a:ext>
            </a:extLst>
          </p:cNvPr>
          <p:cNvGrpSpPr/>
          <p:nvPr/>
        </p:nvGrpSpPr>
        <p:grpSpPr>
          <a:xfrm>
            <a:off x="778509" y="3850640"/>
            <a:ext cx="10259812" cy="2206492"/>
            <a:chOff x="1292945" y="3783096"/>
            <a:chExt cx="9884641" cy="1908316"/>
          </a:xfrm>
        </p:grpSpPr>
        <p:grpSp>
          <p:nvGrpSpPr>
            <p:cNvPr id="20" name="Groep 19">
              <a:extLst>
                <a:ext uri="{FF2B5EF4-FFF2-40B4-BE49-F238E27FC236}">
                  <a16:creationId xmlns:a16="http://schemas.microsoft.com/office/drawing/2014/main" id="{93EC23C0-2B10-F032-551D-06A99D67E6C9}"/>
                </a:ext>
              </a:extLst>
            </p:cNvPr>
            <p:cNvGrpSpPr/>
            <p:nvPr/>
          </p:nvGrpSpPr>
          <p:grpSpPr>
            <a:xfrm>
              <a:off x="1292945" y="3783096"/>
              <a:ext cx="9884641" cy="1267164"/>
              <a:chOff x="845905" y="3680756"/>
              <a:chExt cx="9884641" cy="1267164"/>
            </a:xfrm>
          </p:grpSpPr>
          <p:pic>
            <p:nvPicPr>
              <p:cNvPr id="17" name="Afbeelding 16" descr="Afbeelding met tekenfilm, silhouet, schets, tekening&#10;&#10;Automatisch gegenereerde beschrijving">
                <a:extLst>
                  <a:ext uri="{FF2B5EF4-FFF2-40B4-BE49-F238E27FC236}">
                    <a16:creationId xmlns:a16="http://schemas.microsoft.com/office/drawing/2014/main" id="{6EC955A1-9E1F-ACC4-BAD7-6C5C9AD4A71F}"/>
                  </a:ext>
                </a:extLst>
              </p:cNvPr>
              <p:cNvPicPr>
                <a:picLocks noChangeAspect="1"/>
              </p:cNvPicPr>
              <p:nvPr/>
            </p:nvPicPr>
            <p:blipFill rotWithShape="1">
              <a:blip r:embed="rId5"/>
              <a:srcRect b="24781"/>
              <a:stretch/>
            </p:blipFill>
            <p:spPr>
              <a:xfrm>
                <a:off x="845905" y="3680756"/>
                <a:ext cx="2960372" cy="1267164"/>
              </a:xfrm>
              <a:prstGeom prst="rect">
                <a:avLst/>
              </a:prstGeom>
            </p:spPr>
          </p:pic>
          <p:pic>
            <p:nvPicPr>
              <p:cNvPr id="19" name="Afbeelding 18" descr="Afbeelding met schets, silhouet, zwart-wit&#10;&#10;Automatisch gegenereerde beschrijving">
                <a:extLst>
                  <a:ext uri="{FF2B5EF4-FFF2-40B4-BE49-F238E27FC236}">
                    <a16:creationId xmlns:a16="http://schemas.microsoft.com/office/drawing/2014/main" id="{B0955F93-B392-9B4A-9EC5-F0FDAD8662C3}"/>
                  </a:ext>
                </a:extLst>
              </p:cNvPr>
              <p:cNvPicPr>
                <a:picLocks noChangeAspect="1"/>
              </p:cNvPicPr>
              <p:nvPr/>
            </p:nvPicPr>
            <p:blipFill>
              <a:blip r:embed="rId6"/>
              <a:stretch>
                <a:fillRect/>
              </a:stretch>
            </p:blipFill>
            <p:spPr>
              <a:xfrm>
                <a:off x="3880801" y="3850641"/>
                <a:ext cx="6849745" cy="1077488"/>
              </a:xfrm>
              <a:prstGeom prst="rect">
                <a:avLst/>
              </a:prstGeom>
            </p:spPr>
          </p:pic>
        </p:grpSp>
        <p:sp>
          <p:nvSpPr>
            <p:cNvPr id="34" name="Tekstvak 33">
              <a:extLst>
                <a:ext uri="{FF2B5EF4-FFF2-40B4-BE49-F238E27FC236}">
                  <a16:creationId xmlns:a16="http://schemas.microsoft.com/office/drawing/2014/main" id="{AF757FB9-2337-608B-5F9D-5AB3CCFFD222}"/>
                </a:ext>
              </a:extLst>
            </p:cNvPr>
            <p:cNvSpPr txBox="1"/>
            <p:nvPr/>
          </p:nvSpPr>
          <p:spPr>
            <a:xfrm>
              <a:off x="1489595" y="5172352"/>
              <a:ext cx="1065594" cy="372659"/>
            </a:xfrm>
            <a:prstGeom prst="rect">
              <a:avLst/>
            </a:prstGeom>
            <a:noFill/>
          </p:spPr>
          <p:txBody>
            <a:bodyPr wrap="square" rtlCol="0">
              <a:spAutoFit/>
            </a:bodyPr>
            <a:lstStyle/>
            <a:p>
              <a:pPr algn="ctr"/>
              <a:r>
                <a:rPr lang="nl-NL" sz="1100" dirty="0" err="1">
                  <a:solidFill>
                    <a:schemeClr val="accent2">
                      <a:lumMod val="75000"/>
                    </a:schemeClr>
                  </a:solidFill>
                </a:rPr>
                <a:t>Cannot</a:t>
              </a:r>
              <a:r>
                <a:rPr lang="nl-NL" sz="1100" dirty="0">
                  <a:solidFill>
                    <a:schemeClr val="accent2">
                      <a:lumMod val="75000"/>
                    </a:schemeClr>
                  </a:solidFill>
                </a:rPr>
                <a:t> </a:t>
              </a:r>
              <a:r>
                <a:rPr lang="nl-NL" sz="1100" dirty="0" err="1">
                  <a:solidFill>
                    <a:schemeClr val="accent2">
                      <a:lumMod val="75000"/>
                    </a:schemeClr>
                  </a:solidFill>
                </a:rPr>
                <a:t>concentrate</a:t>
              </a:r>
              <a:endParaRPr lang="nl-NL" sz="1100" dirty="0">
                <a:solidFill>
                  <a:schemeClr val="accent2">
                    <a:lumMod val="75000"/>
                  </a:schemeClr>
                </a:solidFill>
              </a:endParaRPr>
            </a:p>
          </p:txBody>
        </p:sp>
        <p:sp>
          <p:nvSpPr>
            <p:cNvPr id="35" name="Tekstvak 34">
              <a:extLst>
                <a:ext uri="{FF2B5EF4-FFF2-40B4-BE49-F238E27FC236}">
                  <a16:creationId xmlns:a16="http://schemas.microsoft.com/office/drawing/2014/main" id="{058D53C1-C1D3-475F-8047-2708CE48E5FB}"/>
                </a:ext>
              </a:extLst>
            </p:cNvPr>
            <p:cNvSpPr txBox="1"/>
            <p:nvPr/>
          </p:nvSpPr>
          <p:spPr>
            <a:xfrm>
              <a:off x="2973140" y="5176976"/>
              <a:ext cx="1065594" cy="372659"/>
            </a:xfrm>
            <a:prstGeom prst="rect">
              <a:avLst/>
            </a:prstGeom>
            <a:noFill/>
          </p:spPr>
          <p:txBody>
            <a:bodyPr wrap="square" rtlCol="0">
              <a:spAutoFit/>
            </a:bodyPr>
            <a:lstStyle/>
            <a:p>
              <a:pPr algn="ctr"/>
              <a:r>
                <a:rPr lang="nl-NL" sz="1100" dirty="0" err="1">
                  <a:solidFill>
                    <a:schemeClr val="accent2">
                      <a:lumMod val="75000"/>
                    </a:schemeClr>
                  </a:solidFill>
                </a:rPr>
                <a:t>Aggressive</a:t>
              </a:r>
              <a:r>
                <a:rPr lang="nl-NL" sz="1100" dirty="0">
                  <a:solidFill>
                    <a:schemeClr val="accent2">
                      <a:lumMod val="75000"/>
                    </a:schemeClr>
                  </a:solidFill>
                </a:rPr>
                <a:t> </a:t>
              </a:r>
              <a:r>
                <a:rPr lang="nl-NL" sz="1100" dirty="0" err="1">
                  <a:solidFill>
                    <a:schemeClr val="accent2">
                      <a:lumMod val="75000"/>
                    </a:schemeClr>
                  </a:solidFill>
                </a:rPr>
                <a:t>behavior</a:t>
              </a:r>
              <a:endParaRPr lang="nl-NL" sz="1100" dirty="0">
                <a:solidFill>
                  <a:schemeClr val="accent2">
                    <a:lumMod val="75000"/>
                  </a:schemeClr>
                </a:solidFill>
              </a:endParaRPr>
            </a:p>
          </p:txBody>
        </p:sp>
        <p:sp>
          <p:nvSpPr>
            <p:cNvPr id="36" name="Tekstvak 35">
              <a:extLst>
                <a:ext uri="{FF2B5EF4-FFF2-40B4-BE49-F238E27FC236}">
                  <a16:creationId xmlns:a16="http://schemas.microsoft.com/office/drawing/2014/main" id="{EE2CB44D-07FC-F196-35E0-5521BDBAAB1E}"/>
                </a:ext>
              </a:extLst>
            </p:cNvPr>
            <p:cNvSpPr txBox="1"/>
            <p:nvPr/>
          </p:nvSpPr>
          <p:spPr>
            <a:xfrm>
              <a:off x="4449761" y="5176976"/>
              <a:ext cx="904559" cy="372659"/>
            </a:xfrm>
            <a:prstGeom prst="rect">
              <a:avLst/>
            </a:prstGeom>
            <a:noFill/>
          </p:spPr>
          <p:txBody>
            <a:bodyPr wrap="square" rtlCol="0">
              <a:spAutoFit/>
            </a:bodyPr>
            <a:lstStyle/>
            <a:p>
              <a:pPr algn="ctr"/>
              <a:r>
                <a:rPr lang="nl-NL" sz="1100" dirty="0" err="1">
                  <a:solidFill>
                    <a:schemeClr val="accent2">
                      <a:lumMod val="75000"/>
                    </a:schemeClr>
                  </a:solidFill>
                </a:rPr>
                <a:t>Loss</a:t>
              </a:r>
              <a:r>
                <a:rPr lang="nl-NL" sz="1100" dirty="0">
                  <a:solidFill>
                    <a:schemeClr val="accent2">
                      <a:lumMod val="75000"/>
                    </a:schemeClr>
                  </a:solidFill>
                </a:rPr>
                <a:t> of interest</a:t>
              </a:r>
            </a:p>
          </p:txBody>
        </p:sp>
        <p:sp>
          <p:nvSpPr>
            <p:cNvPr id="37" name="Tekstvak 36">
              <a:extLst>
                <a:ext uri="{FF2B5EF4-FFF2-40B4-BE49-F238E27FC236}">
                  <a16:creationId xmlns:a16="http://schemas.microsoft.com/office/drawing/2014/main" id="{AED442AC-A35E-A5EB-29EF-A1C2EB50FC33}"/>
                </a:ext>
              </a:extLst>
            </p:cNvPr>
            <p:cNvSpPr txBox="1"/>
            <p:nvPr/>
          </p:nvSpPr>
          <p:spPr>
            <a:xfrm>
              <a:off x="5503338" y="5172352"/>
              <a:ext cx="904559" cy="519060"/>
            </a:xfrm>
            <a:prstGeom prst="rect">
              <a:avLst/>
            </a:prstGeom>
            <a:noFill/>
          </p:spPr>
          <p:txBody>
            <a:bodyPr wrap="square" rtlCol="0">
              <a:spAutoFit/>
            </a:bodyPr>
            <a:lstStyle/>
            <a:p>
              <a:pPr algn="ctr"/>
              <a:r>
                <a:rPr lang="nl-NL" sz="1100" dirty="0">
                  <a:solidFill>
                    <a:schemeClr val="accent2">
                      <a:lumMod val="75000"/>
                    </a:schemeClr>
                  </a:solidFill>
                </a:rPr>
                <a:t>Feeling </a:t>
              </a:r>
              <a:r>
                <a:rPr lang="nl-NL" sz="1100" dirty="0" err="1">
                  <a:solidFill>
                    <a:schemeClr val="accent2">
                      <a:lumMod val="75000"/>
                    </a:schemeClr>
                  </a:solidFill>
                </a:rPr>
                <a:t>guilty</a:t>
              </a:r>
              <a:r>
                <a:rPr lang="nl-NL" sz="1100" dirty="0">
                  <a:solidFill>
                    <a:schemeClr val="accent2">
                      <a:lumMod val="75000"/>
                    </a:schemeClr>
                  </a:solidFill>
                </a:rPr>
                <a:t> or </a:t>
              </a:r>
              <a:r>
                <a:rPr lang="nl-NL" sz="1100" dirty="0" err="1">
                  <a:solidFill>
                    <a:schemeClr val="accent2">
                      <a:lumMod val="75000"/>
                    </a:schemeClr>
                  </a:solidFill>
                </a:rPr>
                <a:t>shame</a:t>
              </a:r>
              <a:endParaRPr lang="nl-NL" sz="1100" dirty="0">
                <a:solidFill>
                  <a:schemeClr val="accent2">
                    <a:lumMod val="75000"/>
                  </a:schemeClr>
                </a:solidFill>
              </a:endParaRPr>
            </a:p>
          </p:txBody>
        </p:sp>
        <p:sp>
          <p:nvSpPr>
            <p:cNvPr id="38" name="Tekstvak 37">
              <a:extLst>
                <a:ext uri="{FF2B5EF4-FFF2-40B4-BE49-F238E27FC236}">
                  <a16:creationId xmlns:a16="http://schemas.microsoft.com/office/drawing/2014/main" id="{4F561014-F41A-072F-946B-04B054756E50}"/>
                </a:ext>
              </a:extLst>
            </p:cNvPr>
            <p:cNvSpPr txBox="1"/>
            <p:nvPr/>
          </p:nvSpPr>
          <p:spPr>
            <a:xfrm>
              <a:off x="6732589" y="5172352"/>
              <a:ext cx="904559" cy="372659"/>
            </a:xfrm>
            <a:prstGeom prst="rect">
              <a:avLst/>
            </a:prstGeom>
            <a:noFill/>
          </p:spPr>
          <p:txBody>
            <a:bodyPr wrap="square" rtlCol="0">
              <a:spAutoFit/>
            </a:bodyPr>
            <a:lstStyle/>
            <a:p>
              <a:pPr algn="ctr"/>
              <a:r>
                <a:rPr lang="nl-NL" sz="1100" dirty="0" err="1">
                  <a:solidFill>
                    <a:schemeClr val="accent2">
                      <a:lumMod val="75000"/>
                    </a:schemeClr>
                  </a:solidFill>
                </a:rPr>
                <a:t>Substane</a:t>
              </a:r>
              <a:r>
                <a:rPr lang="nl-NL" sz="1100" dirty="0">
                  <a:solidFill>
                    <a:schemeClr val="accent2">
                      <a:lumMod val="75000"/>
                    </a:schemeClr>
                  </a:solidFill>
                </a:rPr>
                <a:t> </a:t>
              </a:r>
              <a:r>
                <a:rPr lang="nl-NL" sz="1100" dirty="0" err="1">
                  <a:solidFill>
                    <a:schemeClr val="accent2">
                      <a:lumMod val="75000"/>
                    </a:schemeClr>
                  </a:solidFill>
                </a:rPr>
                <a:t>abuse</a:t>
              </a:r>
              <a:endParaRPr lang="nl-NL" sz="1100" dirty="0">
                <a:solidFill>
                  <a:schemeClr val="accent2">
                    <a:lumMod val="75000"/>
                  </a:schemeClr>
                </a:solidFill>
              </a:endParaRPr>
            </a:p>
          </p:txBody>
        </p:sp>
        <p:sp>
          <p:nvSpPr>
            <p:cNvPr id="39" name="Tekstvak 38">
              <a:extLst>
                <a:ext uri="{FF2B5EF4-FFF2-40B4-BE49-F238E27FC236}">
                  <a16:creationId xmlns:a16="http://schemas.microsoft.com/office/drawing/2014/main" id="{6838E2F3-BF20-09EB-854C-ACC67086CB2D}"/>
                </a:ext>
              </a:extLst>
            </p:cNvPr>
            <p:cNvSpPr txBox="1"/>
            <p:nvPr/>
          </p:nvSpPr>
          <p:spPr>
            <a:xfrm>
              <a:off x="8158480" y="5172352"/>
              <a:ext cx="1354939" cy="261610"/>
            </a:xfrm>
            <a:prstGeom prst="rect">
              <a:avLst/>
            </a:prstGeom>
            <a:noFill/>
          </p:spPr>
          <p:txBody>
            <a:bodyPr wrap="square" rtlCol="0">
              <a:spAutoFit/>
            </a:bodyPr>
            <a:lstStyle/>
            <a:p>
              <a:r>
                <a:rPr lang="nl-NL" sz="1100" dirty="0">
                  <a:solidFill>
                    <a:schemeClr val="accent2">
                      <a:lumMod val="75000"/>
                    </a:schemeClr>
                  </a:solidFill>
                </a:rPr>
                <a:t>Sleeping </a:t>
              </a:r>
              <a:r>
                <a:rPr lang="nl-NL" sz="1100" dirty="0" err="1">
                  <a:solidFill>
                    <a:schemeClr val="accent2">
                      <a:lumMod val="75000"/>
                    </a:schemeClr>
                  </a:solidFill>
                </a:rPr>
                <a:t>difficulty</a:t>
              </a:r>
              <a:endParaRPr lang="nl-NL" sz="1100" dirty="0">
                <a:solidFill>
                  <a:schemeClr val="accent2">
                    <a:lumMod val="75000"/>
                  </a:schemeClr>
                </a:solidFill>
              </a:endParaRPr>
            </a:p>
          </p:txBody>
        </p:sp>
        <p:sp>
          <p:nvSpPr>
            <p:cNvPr id="40" name="Tekstvak 39">
              <a:extLst>
                <a:ext uri="{FF2B5EF4-FFF2-40B4-BE49-F238E27FC236}">
                  <a16:creationId xmlns:a16="http://schemas.microsoft.com/office/drawing/2014/main" id="{5FBBE6F6-7EE9-89CF-2FD2-9CC0B0F214F9}"/>
                </a:ext>
              </a:extLst>
            </p:cNvPr>
            <p:cNvSpPr txBox="1"/>
            <p:nvPr/>
          </p:nvSpPr>
          <p:spPr>
            <a:xfrm>
              <a:off x="10019182" y="5172352"/>
              <a:ext cx="1085698" cy="261610"/>
            </a:xfrm>
            <a:prstGeom prst="rect">
              <a:avLst/>
            </a:prstGeom>
            <a:noFill/>
          </p:spPr>
          <p:txBody>
            <a:bodyPr wrap="square" rtlCol="0">
              <a:spAutoFit/>
            </a:bodyPr>
            <a:lstStyle/>
            <a:p>
              <a:r>
                <a:rPr lang="nl-NL" sz="1100" dirty="0">
                  <a:solidFill>
                    <a:schemeClr val="accent2">
                      <a:lumMod val="75000"/>
                    </a:schemeClr>
                  </a:solidFill>
                </a:rPr>
                <a:t>Bad </a:t>
              </a:r>
              <a:r>
                <a:rPr lang="nl-NL" sz="1100" dirty="0" err="1">
                  <a:solidFill>
                    <a:schemeClr val="accent2">
                      <a:lumMod val="75000"/>
                    </a:schemeClr>
                  </a:solidFill>
                </a:rPr>
                <a:t>dreams</a:t>
              </a:r>
              <a:endParaRPr lang="nl-NL" sz="1100" dirty="0">
                <a:solidFill>
                  <a:schemeClr val="accent2">
                    <a:lumMod val="75000"/>
                  </a:schemeClr>
                </a:solidFill>
              </a:endParaRPr>
            </a:p>
          </p:txBody>
        </p:sp>
      </p:grpSp>
    </p:spTree>
    <p:extLst>
      <p:ext uri="{BB962C8B-B14F-4D97-AF65-F5344CB8AC3E}">
        <p14:creationId xmlns:p14="http://schemas.microsoft.com/office/powerpoint/2010/main" val="327210995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2ca4363ec3c_0_40"/>
          <p:cNvSpPr txBox="1">
            <a:spLocks noGrp="1"/>
          </p:cNvSpPr>
          <p:nvPr>
            <p:ph type="title"/>
          </p:nvPr>
        </p:nvSpPr>
        <p:spPr>
          <a:xfrm>
            <a:off x="837548" y="1716931"/>
            <a:ext cx="2272469" cy="66037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l-NL" sz="2400" b="1" dirty="0">
                <a:solidFill>
                  <a:schemeClr val="accent2">
                    <a:lumMod val="75000"/>
                  </a:schemeClr>
                </a:solidFill>
                <a:sym typeface="Arial"/>
              </a:rPr>
              <a:t>Complexe PTSS</a:t>
            </a:r>
            <a:endParaRPr sz="2400" b="1" dirty="0">
              <a:solidFill>
                <a:schemeClr val="accent2">
                  <a:lumMod val="75000"/>
                </a:schemeClr>
              </a:solidFill>
              <a:sym typeface="Arial"/>
            </a:endParaRPr>
          </a:p>
        </p:txBody>
      </p:sp>
      <p:sp>
        <p:nvSpPr>
          <p:cNvPr id="202" name="Google Shape;202;g2ca4363ec3c_0_40"/>
          <p:cNvSpPr txBox="1">
            <a:spLocks noGrp="1"/>
          </p:cNvSpPr>
          <p:nvPr>
            <p:ph type="body" idx="1"/>
          </p:nvPr>
        </p:nvSpPr>
        <p:spPr>
          <a:xfrm>
            <a:off x="837548" y="2703810"/>
            <a:ext cx="5733516" cy="1603375"/>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nl-NL" sz="1800" dirty="0"/>
              <a:t>Langdurige en of ernstige traumatisering</a:t>
            </a:r>
            <a:endParaRPr sz="1800" dirty="0"/>
          </a:p>
          <a:p>
            <a:pPr marL="228600" lvl="0" indent="-228600" algn="l" rtl="0">
              <a:lnSpc>
                <a:spcPct val="90000"/>
              </a:lnSpc>
              <a:spcBef>
                <a:spcPts val="1000"/>
              </a:spcBef>
              <a:spcAft>
                <a:spcPts val="0"/>
              </a:spcAft>
              <a:buClr>
                <a:schemeClr val="dk1"/>
              </a:buClr>
              <a:buSzPts val="2800"/>
              <a:buChar char="•"/>
            </a:pPr>
            <a:r>
              <a:rPr lang="nl-NL" sz="1800" dirty="0"/>
              <a:t>Jonge leeftijd</a:t>
            </a:r>
            <a:endParaRPr sz="1800" dirty="0"/>
          </a:p>
          <a:p>
            <a:pPr marL="228600" lvl="0" indent="-228600" algn="l" rtl="0">
              <a:lnSpc>
                <a:spcPct val="90000"/>
              </a:lnSpc>
              <a:spcBef>
                <a:spcPts val="1000"/>
              </a:spcBef>
              <a:spcAft>
                <a:spcPts val="0"/>
              </a:spcAft>
              <a:buClr>
                <a:schemeClr val="dk1"/>
              </a:buClr>
              <a:buSzPts val="2800"/>
              <a:buChar char="•"/>
            </a:pPr>
            <a:r>
              <a:rPr lang="nl-NL" sz="1800" dirty="0"/>
              <a:t>Naast PTSS symptomen ook dissociatieve momenten</a:t>
            </a:r>
            <a:endParaRPr sz="1800" dirty="0"/>
          </a:p>
        </p:txBody>
      </p:sp>
      <p:pic>
        <p:nvPicPr>
          <p:cNvPr id="3" name="Google Shape;96;p2">
            <a:extLst>
              <a:ext uri="{FF2B5EF4-FFF2-40B4-BE49-F238E27FC236}">
                <a16:creationId xmlns:a16="http://schemas.microsoft.com/office/drawing/2014/main" id="{4A33851D-D545-8585-FBF5-A05CD5BAEF62}"/>
              </a:ext>
            </a:extLst>
          </p:cNvPr>
          <p:cNvPicPr preferRelativeResize="0"/>
          <p:nvPr/>
        </p:nvPicPr>
        <p:blipFill rotWithShape="1">
          <a:blip r:embed="rId3">
            <a:alphaModFix/>
          </a:blip>
          <a:srcRect b="24276"/>
          <a:stretch/>
        </p:blipFill>
        <p:spPr>
          <a:xfrm>
            <a:off x="6571064" y="986423"/>
            <a:ext cx="5224695" cy="4885154"/>
          </a:xfrm>
          <a:prstGeom prst="rect">
            <a:avLst/>
          </a:prstGeom>
          <a:noFill/>
          <a:ln>
            <a:noFill/>
          </a:ln>
        </p:spPr>
      </p:pic>
      <p:sp>
        <p:nvSpPr>
          <p:cNvPr id="4" name="Rechthoek 3">
            <a:extLst>
              <a:ext uri="{FF2B5EF4-FFF2-40B4-BE49-F238E27FC236}">
                <a16:creationId xmlns:a16="http://schemas.microsoft.com/office/drawing/2014/main" id="{648839AA-EDB8-89D0-C5AB-B2477A05828F}"/>
              </a:ext>
            </a:extLst>
          </p:cNvPr>
          <p:cNvSpPr/>
          <p:nvPr/>
        </p:nvSpPr>
        <p:spPr>
          <a:xfrm>
            <a:off x="6417508" y="838498"/>
            <a:ext cx="5531806" cy="5334000"/>
          </a:xfrm>
          <a:prstGeom prst="rect">
            <a:avLst/>
          </a:prstGeom>
          <a:solidFill>
            <a:schemeClr val="bg1">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2ca4363ec3c_0_45"/>
          <p:cNvSpPr txBox="1">
            <a:spLocks noGrp="1"/>
          </p:cNvSpPr>
          <p:nvPr>
            <p:ph type="title"/>
          </p:nvPr>
        </p:nvSpPr>
        <p:spPr>
          <a:xfrm>
            <a:off x="1049238" y="1572578"/>
            <a:ext cx="1862628" cy="5481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nl-NL" sz="2400" b="1" dirty="0">
                <a:solidFill>
                  <a:schemeClr val="accent2">
                    <a:lumMod val="75000"/>
                  </a:schemeClr>
                </a:solidFill>
              </a:rPr>
              <a:t>Behandeling</a:t>
            </a:r>
            <a:endParaRPr sz="2400" b="1" dirty="0">
              <a:solidFill>
                <a:schemeClr val="accent2">
                  <a:lumMod val="75000"/>
                </a:schemeClr>
              </a:solidFill>
            </a:endParaRPr>
          </a:p>
        </p:txBody>
      </p:sp>
      <p:sp>
        <p:nvSpPr>
          <p:cNvPr id="208" name="Google Shape;208;g2ca4363ec3c_0_45"/>
          <p:cNvSpPr txBox="1">
            <a:spLocks noGrp="1"/>
          </p:cNvSpPr>
          <p:nvPr>
            <p:ph type="body" idx="1"/>
          </p:nvPr>
        </p:nvSpPr>
        <p:spPr>
          <a:xfrm>
            <a:off x="1049238" y="2431826"/>
            <a:ext cx="5485688" cy="1994345"/>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nl-NL" sz="1800" dirty="0"/>
              <a:t>Eye </a:t>
            </a:r>
            <a:r>
              <a:rPr lang="nl-NL" sz="1800" dirty="0" err="1"/>
              <a:t>Movement</a:t>
            </a:r>
            <a:r>
              <a:rPr lang="nl-NL" sz="1800" dirty="0"/>
              <a:t> </a:t>
            </a:r>
            <a:r>
              <a:rPr lang="nl-NL" sz="1800" dirty="0" err="1"/>
              <a:t>Desensitization</a:t>
            </a:r>
            <a:r>
              <a:rPr lang="nl-NL" sz="1800" dirty="0"/>
              <a:t> </a:t>
            </a:r>
            <a:r>
              <a:rPr lang="nl-NL" sz="1800" dirty="0" err="1"/>
              <a:t>Reprocessing</a:t>
            </a:r>
            <a:r>
              <a:rPr lang="nl-NL" sz="1800" dirty="0"/>
              <a:t> (EMDR)</a:t>
            </a:r>
            <a:endParaRPr sz="1800" dirty="0"/>
          </a:p>
          <a:p>
            <a:pPr marL="228600" lvl="0" indent="-228600" algn="l" rtl="0">
              <a:lnSpc>
                <a:spcPct val="90000"/>
              </a:lnSpc>
              <a:spcBef>
                <a:spcPts val="1000"/>
              </a:spcBef>
              <a:spcAft>
                <a:spcPts val="0"/>
              </a:spcAft>
              <a:buClr>
                <a:schemeClr val="dk1"/>
              </a:buClr>
              <a:buSzPts val="2800"/>
              <a:buChar char="•"/>
            </a:pPr>
            <a:r>
              <a:rPr lang="nl-NL" sz="1800" dirty="0"/>
              <a:t>Trauma gerichte cognitieve gedragstherapie</a:t>
            </a:r>
            <a:endParaRPr sz="1800" dirty="0"/>
          </a:p>
          <a:p>
            <a:pPr marL="228600" lvl="0" indent="-228600" algn="l" rtl="0">
              <a:lnSpc>
                <a:spcPct val="90000"/>
              </a:lnSpc>
              <a:spcBef>
                <a:spcPts val="1000"/>
              </a:spcBef>
              <a:spcAft>
                <a:spcPts val="0"/>
              </a:spcAft>
              <a:buClr>
                <a:schemeClr val="dk1"/>
              </a:buClr>
              <a:buSzPts val="2800"/>
              <a:buChar char="•"/>
            </a:pPr>
            <a:r>
              <a:rPr lang="nl-NL" sz="1800" dirty="0"/>
              <a:t>Exposure</a:t>
            </a:r>
            <a:endParaRPr sz="1800" dirty="0"/>
          </a:p>
          <a:p>
            <a:pPr marL="228600" lvl="0" indent="-228600" algn="l" rtl="0">
              <a:lnSpc>
                <a:spcPct val="90000"/>
              </a:lnSpc>
              <a:spcBef>
                <a:spcPts val="1000"/>
              </a:spcBef>
              <a:spcAft>
                <a:spcPts val="0"/>
              </a:spcAft>
              <a:buClr>
                <a:schemeClr val="dk1"/>
              </a:buClr>
              <a:buSzPts val="2800"/>
              <a:buChar char="•"/>
            </a:pPr>
            <a:r>
              <a:rPr lang="nl-NL" sz="1800" dirty="0"/>
              <a:t>PMT, beeldende therapie</a:t>
            </a:r>
            <a:endParaRPr sz="1800" dirty="0"/>
          </a:p>
          <a:p>
            <a:pPr marL="228600" lvl="0" indent="-228600" algn="l" rtl="0">
              <a:lnSpc>
                <a:spcPct val="90000"/>
              </a:lnSpc>
              <a:spcBef>
                <a:spcPts val="1000"/>
              </a:spcBef>
              <a:spcAft>
                <a:spcPts val="0"/>
              </a:spcAft>
              <a:buClr>
                <a:schemeClr val="dk1"/>
              </a:buClr>
              <a:buSzPts val="2800"/>
              <a:buChar char="•"/>
            </a:pPr>
            <a:r>
              <a:rPr lang="nl-NL" sz="1800" dirty="0"/>
              <a:t>Medicijnen</a:t>
            </a:r>
            <a:endParaRPr sz="1800" dirty="0"/>
          </a:p>
        </p:txBody>
      </p:sp>
      <p:pic>
        <p:nvPicPr>
          <p:cNvPr id="3" name="Google Shape;96;p2">
            <a:extLst>
              <a:ext uri="{FF2B5EF4-FFF2-40B4-BE49-F238E27FC236}">
                <a16:creationId xmlns:a16="http://schemas.microsoft.com/office/drawing/2014/main" id="{6DE6736B-A13F-2436-F9BE-74222E093B71}"/>
              </a:ext>
            </a:extLst>
          </p:cNvPr>
          <p:cNvPicPr preferRelativeResize="0"/>
          <p:nvPr/>
        </p:nvPicPr>
        <p:blipFill rotWithShape="1">
          <a:blip r:embed="rId3">
            <a:alphaModFix/>
          </a:blip>
          <a:srcRect b="24276"/>
          <a:stretch/>
        </p:blipFill>
        <p:spPr>
          <a:xfrm>
            <a:off x="6571064" y="986423"/>
            <a:ext cx="5224695" cy="4885154"/>
          </a:xfrm>
          <a:prstGeom prst="rect">
            <a:avLst/>
          </a:prstGeom>
          <a:noFill/>
          <a:ln>
            <a:noFill/>
          </a:ln>
        </p:spPr>
      </p:pic>
      <p:sp>
        <p:nvSpPr>
          <p:cNvPr id="4" name="Rechthoek 3">
            <a:extLst>
              <a:ext uri="{FF2B5EF4-FFF2-40B4-BE49-F238E27FC236}">
                <a16:creationId xmlns:a16="http://schemas.microsoft.com/office/drawing/2014/main" id="{C2B26328-4999-D378-D9F7-F4A25EE16C24}"/>
              </a:ext>
            </a:extLst>
          </p:cNvPr>
          <p:cNvSpPr/>
          <p:nvPr/>
        </p:nvSpPr>
        <p:spPr>
          <a:xfrm>
            <a:off x="6498788" y="761999"/>
            <a:ext cx="5531806" cy="5109578"/>
          </a:xfrm>
          <a:prstGeom prst="rect">
            <a:avLst/>
          </a:prstGeom>
          <a:solidFill>
            <a:schemeClr val="bg1">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D19D75-023D-44D5-3079-FF5199ED07B8}"/>
              </a:ext>
            </a:extLst>
          </p:cNvPr>
          <p:cNvSpPr>
            <a:spLocks noGrp="1"/>
          </p:cNvSpPr>
          <p:nvPr>
            <p:ph type="title"/>
          </p:nvPr>
        </p:nvSpPr>
        <p:spPr>
          <a:xfrm>
            <a:off x="1762760" y="167383"/>
            <a:ext cx="8244840" cy="1325563"/>
          </a:xfrm>
        </p:spPr>
        <p:txBody>
          <a:bodyPr>
            <a:normAutofit/>
          </a:bodyPr>
          <a:lstStyle/>
          <a:p>
            <a:r>
              <a:rPr lang="nl-NL" sz="2700" b="1" dirty="0">
                <a:solidFill>
                  <a:schemeClr val="accent2">
                    <a:lumMod val="75000"/>
                  </a:schemeClr>
                </a:solidFill>
              </a:rPr>
              <a:t>Wat is belangrijk in een ‘gezonde” leeromgeving bij mensen die PTSS klachten hebben?</a:t>
            </a:r>
            <a:endParaRPr lang="nl-NL" dirty="0"/>
          </a:p>
        </p:txBody>
      </p:sp>
      <p:sp>
        <p:nvSpPr>
          <p:cNvPr id="3" name="Tijdelijke aanduiding voor tekst 2">
            <a:extLst>
              <a:ext uri="{FF2B5EF4-FFF2-40B4-BE49-F238E27FC236}">
                <a16:creationId xmlns:a16="http://schemas.microsoft.com/office/drawing/2014/main" id="{DE3626EE-C54B-A86B-00FF-ACABF38F2BB2}"/>
              </a:ext>
            </a:extLst>
          </p:cNvPr>
          <p:cNvSpPr>
            <a:spLocks noGrp="1"/>
          </p:cNvSpPr>
          <p:nvPr>
            <p:ph type="body" idx="1"/>
          </p:nvPr>
        </p:nvSpPr>
        <p:spPr>
          <a:xfrm>
            <a:off x="838200" y="1487010"/>
            <a:ext cx="10515600" cy="4640105"/>
          </a:xfrm>
        </p:spPr>
        <p:txBody>
          <a:bodyPr>
            <a:normAutofit/>
          </a:bodyPr>
          <a:lstStyle/>
          <a:p>
            <a:pPr>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Creëer een veilige voorspelbare leeromgeving -&gt; dit is van groot belang voor het welbevinden van de deelnemers die PTSS klachten hebben </a:t>
            </a:r>
          </a:p>
          <a:p>
            <a:pPr marL="114300" indent="0">
              <a:lnSpc>
                <a:spcPct val="120000"/>
              </a:lnSpc>
              <a:spcBef>
                <a:spcPts val="0"/>
              </a:spcBef>
              <a:buClr>
                <a:srgbClr val="000000"/>
              </a:buClr>
              <a:buNone/>
            </a:pPr>
            <a:r>
              <a:rPr lang="nl-NL" sz="1800" dirty="0">
                <a:solidFill>
                  <a:srgbClr val="000000"/>
                </a:solidFill>
                <a:latin typeface="Calibri" panose="020F0502020204030204" pitchFamily="34" charset="0"/>
                <a:cs typeface="Calibri" panose="020F0502020204030204" pitchFamily="34" charset="0"/>
                <a:sym typeface="Arial"/>
              </a:rPr>
              <a:t>       </a:t>
            </a:r>
            <a:r>
              <a:rPr lang="nl-NL" sz="1800" i="1" dirty="0">
                <a:solidFill>
                  <a:srgbClr val="000000"/>
                </a:solidFill>
                <a:latin typeface="Calibri" panose="020F0502020204030204" pitchFamily="34" charset="0"/>
                <a:cs typeface="Calibri" panose="020F0502020204030204" pitchFamily="34" charset="0"/>
                <a:sym typeface="Arial"/>
              </a:rPr>
              <a:t>Dit kun je doen door ervoor te zorgen dat er duidelijkheid is over de volgende punten:</a:t>
            </a:r>
          </a:p>
          <a:p>
            <a:pPr lvl="1">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Hoe de dag eruit gaat zien</a:t>
            </a:r>
          </a:p>
          <a:p>
            <a:pPr lvl="1">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Wat de deelnemers kunnen verwachten </a:t>
            </a:r>
          </a:p>
          <a:p>
            <a:pPr lvl="1">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Welke tijden gehanteerd worden voor verschillende lesonderdelen</a:t>
            </a:r>
          </a:p>
          <a:p>
            <a:pPr lvl="1">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Wat er gedaan wordt in de pauze </a:t>
            </a:r>
          </a:p>
          <a:p>
            <a:pPr lvl="1">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Wie wanneer aanwezig is</a:t>
            </a:r>
          </a:p>
          <a:p>
            <a:pPr lvl="1">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Bij wie kan er hulp gevraagd kan worden </a:t>
            </a:r>
          </a:p>
          <a:p>
            <a:pPr marL="114300" indent="0">
              <a:lnSpc>
                <a:spcPct val="120000"/>
              </a:lnSpc>
              <a:spcBef>
                <a:spcPts val="0"/>
              </a:spcBef>
              <a:buClr>
                <a:srgbClr val="000000"/>
              </a:buClr>
              <a:buNone/>
            </a:pPr>
            <a:endParaRPr lang="nl-NL" sz="1800" dirty="0">
              <a:solidFill>
                <a:srgbClr val="000000"/>
              </a:solidFill>
              <a:latin typeface="Calibri" panose="020F0502020204030204" pitchFamily="34" charset="0"/>
              <a:cs typeface="Calibri" panose="020F0502020204030204" pitchFamily="34" charset="0"/>
              <a:sym typeface="Arial"/>
            </a:endParaRPr>
          </a:p>
          <a:p>
            <a:pPr marL="114300" indent="0">
              <a:lnSpc>
                <a:spcPct val="120000"/>
              </a:lnSpc>
              <a:spcBef>
                <a:spcPts val="0"/>
              </a:spcBef>
              <a:buClr>
                <a:srgbClr val="000000"/>
              </a:buClr>
              <a:buNone/>
            </a:pPr>
            <a:r>
              <a:rPr lang="nl-NL" sz="1800" dirty="0">
                <a:solidFill>
                  <a:srgbClr val="000000"/>
                </a:solidFill>
                <a:latin typeface="Calibri" panose="020F0502020204030204" pitchFamily="34" charset="0"/>
                <a:cs typeface="Calibri" panose="020F0502020204030204" pitchFamily="34" charset="0"/>
                <a:sym typeface="Arial"/>
              </a:rPr>
              <a:t>Daarnaast is het van belang dat je lesonderdelen en activiteiten voorbespreekt (wat gaan we doen en wat verwachten we van je?) én nabespreekt (hoe is het gegaan?). Als je voorspelbaar bent in je reacties en gedrag draag je bij aan veiligheid.</a:t>
            </a:r>
          </a:p>
        </p:txBody>
      </p:sp>
      <p:pic>
        <p:nvPicPr>
          <p:cNvPr id="5" name="Google Shape;126;p8">
            <a:extLst>
              <a:ext uri="{FF2B5EF4-FFF2-40B4-BE49-F238E27FC236}">
                <a16:creationId xmlns:a16="http://schemas.microsoft.com/office/drawing/2014/main" id="{03B4F839-6DAC-5F22-65CE-3A1AD75322BC}"/>
              </a:ext>
            </a:extLst>
          </p:cNvPr>
          <p:cNvPicPr preferRelativeResize="0"/>
          <p:nvPr/>
        </p:nvPicPr>
        <p:blipFill rotWithShape="1">
          <a:blip r:embed="rId2">
            <a:alphaModFix/>
          </a:blip>
          <a:srcRect b="24276"/>
          <a:stretch/>
        </p:blipFill>
        <p:spPr>
          <a:xfrm>
            <a:off x="261705" y="167383"/>
            <a:ext cx="1168400" cy="1096338"/>
          </a:xfrm>
          <a:prstGeom prst="rect">
            <a:avLst/>
          </a:prstGeom>
          <a:noFill/>
          <a:ln>
            <a:noFill/>
          </a:ln>
        </p:spPr>
      </p:pic>
    </p:spTree>
    <p:extLst>
      <p:ext uri="{BB962C8B-B14F-4D97-AF65-F5344CB8AC3E}">
        <p14:creationId xmlns:p14="http://schemas.microsoft.com/office/powerpoint/2010/main" val="2431021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 name="Google Shape;85;p1"/>
          <p:cNvSpPr/>
          <p:nvPr/>
        </p:nvSpPr>
        <p:spPr>
          <a:xfrm>
            <a:off x="0" y="0"/>
            <a:ext cx="7453312" cy="6858000"/>
          </a:xfrm>
          <a:custGeom>
            <a:avLst/>
            <a:gdLst/>
            <a:ahLst/>
            <a:cxnLst/>
            <a:rect l="l" t="t" r="r" b="b"/>
            <a:pathLst>
              <a:path w="7433452" h="6858000" extrusionOk="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 name="Google Shape;86;p1"/>
          <p:cNvSpPr txBox="1">
            <a:spLocks noGrp="1"/>
          </p:cNvSpPr>
          <p:nvPr>
            <p:ph type="ctrTitle"/>
          </p:nvPr>
        </p:nvSpPr>
        <p:spPr>
          <a:xfrm>
            <a:off x="834393" y="594360"/>
            <a:ext cx="6615112" cy="35661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FFFFFF"/>
              </a:buClr>
              <a:buSzPct val="100000"/>
              <a:buFont typeface="Calibri"/>
              <a:buNone/>
            </a:pPr>
            <a:r>
              <a:rPr lang="nl-NL" sz="6600" dirty="0">
                <a:solidFill>
                  <a:srgbClr val="FFFFFF"/>
                </a:solidFill>
              </a:rPr>
              <a:t>Achtergrond en</a:t>
            </a:r>
            <a:endParaRPr sz="6600" dirty="0">
              <a:solidFill>
                <a:srgbClr val="FFFFFF"/>
              </a:solidFill>
            </a:endParaRPr>
          </a:p>
          <a:p>
            <a:pPr marL="0" lvl="0" indent="0" algn="l" rtl="0">
              <a:lnSpc>
                <a:spcPct val="90000"/>
              </a:lnSpc>
              <a:spcBef>
                <a:spcPts val="0"/>
              </a:spcBef>
              <a:spcAft>
                <a:spcPts val="0"/>
              </a:spcAft>
              <a:buClr>
                <a:srgbClr val="FFFFFF"/>
              </a:buClr>
              <a:buSzPct val="100000"/>
              <a:buFont typeface="Calibri"/>
              <a:buNone/>
            </a:pPr>
            <a:r>
              <a:rPr lang="nl-NL" sz="6600" dirty="0">
                <a:solidFill>
                  <a:srgbClr val="FFFFFF"/>
                </a:solidFill>
              </a:rPr>
              <a:t>PTSS - klachten bij/van nieuwkomers</a:t>
            </a:r>
            <a:endParaRPr sz="6600" dirty="0">
              <a:solidFill>
                <a:srgbClr val="FFFFFF"/>
              </a:solidFill>
            </a:endParaRPr>
          </a:p>
        </p:txBody>
      </p:sp>
      <p:sp>
        <p:nvSpPr>
          <p:cNvPr id="87" name="Google Shape;87;p1"/>
          <p:cNvSpPr txBox="1">
            <a:spLocks noGrp="1"/>
          </p:cNvSpPr>
          <p:nvPr>
            <p:ph type="subTitle" idx="1"/>
          </p:nvPr>
        </p:nvSpPr>
        <p:spPr>
          <a:xfrm>
            <a:off x="745475" y="5569966"/>
            <a:ext cx="6081713" cy="157276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nl-NL">
                <a:solidFill>
                  <a:srgbClr val="FFFFFF"/>
                </a:solidFill>
              </a:rPr>
              <a:t>Marieke van Sambeek</a:t>
            </a:r>
            <a:endParaRPr>
              <a:solidFill>
                <a:srgbClr val="FFFFFF"/>
              </a:solidFill>
            </a:endParaRPr>
          </a:p>
        </p:txBody>
      </p:sp>
      <p:pic>
        <p:nvPicPr>
          <p:cNvPr id="88" name="Google Shape;88;p1"/>
          <p:cNvPicPr preferRelativeResize="0"/>
          <p:nvPr/>
        </p:nvPicPr>
        <p:blipFill rotWithShape="1">
          <a:blip r:embed="rId3">
            <a:alphaModFix/>
          </a:blip>
          <a:srcRect b="22146"/>
          <a:stretch/>
        </p:blipFill>
        <p:spPr>
          <a:xfrm>
            <a:off x="8366909" y="283464"/>
            <a:ext cx="3013409" cy="2904040"/>
          </a:xfrm>
          <a:prstGeom prst="rect">
            <a:avLst/>
          </a:prstGeom>
          <a:noFill/>
          <a:ln>
            <a:noFill/>
          </a:ln>
        </p:spPr>
      </p:pic>
      <p:sp>
        <p:nvSpPr>
          <p:cNvPr id="89" name="Google Shape;89;p1"/>
          <p:cNvSpPr/>
          <p:nvPr/>
        </p:nvSpPr>
        <p:spPr>
          <a:xfrm>
            <a:off x="745475" y="4252192"/>
            <a:ext cx="4056549" cy="18288"/>
          </a:xfrm>
          <a:custGeom>
            <a:avLst/>
            <a:gdLst/>
            <a:ahLst/>
            <a:cxnLst/>
            <a:rect l="l" t="t" r="r" b="b"/>
            <a:pathLst>
              <a:path w="4056549" h="18288" fill="none" extrusionOk="0">
                <a:moveTo>
                  <a:pt x="0" y="0"/>
                </a:moveTo>
                <a:cubicBezTo>
                  <a:pt x="324395" y="-12272"/>
                  <a:pt x="437185" y="20747"/>
                  <a:pt x="676092" y="0"/>
                </a:cubicBezTo>
                <a:cubicBezTo>
                  <a:pt x="914999" y="-20747"/>
                  <a:pt x="980886" y="20074"/>
                  <a:pt x="1271052" y="0"/>
                </a:cubicBezTo>
                <a:cubicBezTo>
                  <a:pt x="1561218" y="-20074"/>
                  <a:pt x="1609815" y="19965"/>
                  <a:pt x="1947144" y="0"/>
                </a:cubicBezTo>
                <a:cubicBezTo>
                  <a:pt x="2284473" y="-19965"/>
                  <a:pt x="2317816" y="-23682"/>
                  <a:pt x="2501539" y="0"/>
                </a:cubicBezTo>
                <a:cubicBezTo>
                  <a:pt x="2685262" y="23682"/>
                  <a:pt x="2879461" y="12712"/>
                  <a:pt x="3137065" y="0"/>
                </a:cubicBezTo>
                <a:cubicBezTo>
                  <a:pt x="3394669" y="-12712"/>
                  <a:pt x="3618306" y="-41742"/>
                  <a:pt x="4056549" y="0"/>
                </a:cubicBezTo>
                <a:cubicBezTo>
                  <a:pt x="4056201" y="6465"/>
                  <a:pt x="4056979" y="10922"/>
                  <a:pt x="4056549" y="18288"/>
                </a:cubicBezTo>
                <a:cubicBezTo>
                  <a:pt x="3807729" y="-7540"/>
                  <a:pt x="3536237" y="12619"/>
                  <a:pt x="3380458" y="18288"/>
                </a:cubicBezTo>
                <a:cubicBezTo>
                  <a:pt x="3224679" y="23957"/>
                  <a:pt x="2967497" y="23368"/>
                  <a:pt x="2663801" y="18288"/>
                </a:cubicBezTo>
                <a:cubicBezTo>
                  <a:pt x="2360105" y="13208"/>
                  <a:pt x="2359716" y="-8821"/>
                  <a:pt x="2068840" y="18288"/>
                </a:cubicBezTo>
                <a:cubicBezTo>
                  <a:pt x="1777964" y="45397"/>
                  <a:pt x="1641909" y="31681"/>
                  <a:pt x="1311618" y="18288"/>
                </a:cubicBezTo>
                <a:cubicBezTo>
                  <a:pt x="981327" y="4895"/>
                  <a:pt x="990410" y="11155"/>
                  <a:pt x="716657" y="18288"/>
                </a:cubicBezTo>
                <a:cubicBezTo>
                  <a:pt x="442904" y="25421"/>
                  <a:pt x="330722" y="13665"/>
                  <a:pt x="0" y="18288"/>
                </a:cubicBezTo>
                <a:cubicBezTo>
                  <a:pt x="75" y="12069"/>
                  <a:pt x="515" y="5650"/>
                  <a:pt x="0" y="0"/>
                </a:cubicBezTo>
                <a:close/>
              </a:path>
              <a:path w="4056549" h="18288" extrusionOk="0">
                <a:moveTo>
                  <a:pt x="0" y="0"/>
                </a:moveTo>
                <a:cubicBezTo>
                  <a:pt x="175099" y="13469"/>
                  <a:pt x="459673" y="14529"/>
                  <a:pt x="594961" y="0"/>
                </a:cubicBezTo>
                <a:cubicBezTo>
                  <a:pt x="730249" y="-14529"/>
                  <a:pt x="873178" y="22015"/>
                  <a:pt x="1149356" y="0"/>
                </a:cubicBezTo>
                <a:cubicBezTo>
                  <a:pt x="1425534" y="-22015"/>
                  <a:pt x="1498871" y="-21513"/>
                  <a:pt x="1744316" y="0"/>
                </a:cubicBezTo>
                <a:cubicBezTo>
                  <a:pt x="1989761" y="21513"/>
                  <a:pt x="2112991" y="-46"/>
                  <a:pt x="2420408" y="0"/>
                </a:cubicBezTo>
                <a:cubicBezTo>
                  <a:pt x="2727825" y="46"/>
                  <a:pt x="2880256" y="-10040"/>
                  <a:pt x="3137065" y="0"/>
                </a:cubicBezTo>
                <a:cubicBezTo>
                  <a:pt x="3393874" y="10040"/>
                  <a:pt x="3704325" y="-6685"/>
                  <a:pt x="4056549" y="0"/>
                </a:cubicBezTo>
                <a:cubicBezTo>
                  <a:pt x="4055732" y="6895"/>
                  <a:pt x="4055770" y="11206"/>
                  <a:pt x="4056549" y="18288"/>
                </a:cubicBezTo>
                <a:cubicBezTo>
                  <a:pt x="3812770" y="11959"/>
                  <a:pt x="3533996" y="-5717"/>
                  <a:pt x="3299327" y="18288"/>
                </a:cubicBezTo>
                <a:cubicBezTo>
                  <a:pt x="3064658" y="42293"/>
                  <a:pt x="2940381" y="24492"/>
                  <a:pt x="2744931" y="18288"/>
                </a:cubicBezTo>
                <a:cubicBezTo>
                  <a:pt x="2549481" y="12084"/>
                  <a:pt x="2252169" y="51841"/>
                  <a:pt x="1987709" y="18288"/>
                </a:cubicBezTo>
                <a:cubicBezTo>
                  <a:pt x="1723249" y="-15265"/>
                  <a:pt x="1438946" y="3423"/>
                  <a:pt x="1230487" y="18288"/>
                </a:cubicBezTo>
                <a:cubicBezTo>
                  <a:pt x="1022028" y="33153"/>
                  <a:pt x="795957" y="18596"/>
                  <a:pt x="676092" y="18288"/>
                </a:cubicBezTo>
                <a:cubicBezTo>
                  <a:pt x="556227" y="17980"/>
                  <a:pt x="334853" y="39451"/>
                  <a:pt x="0" y="18288"/>
                </a:cubicBezTo>
                <a:cubicBezTo>
                  <a:pt x="95" y="14343"/>
                  <a:pt x="742" y="6860"/>
                  <a:pt x="0" y="0"/>
                </a:cubicBezTo>
                <a:close/>
              </a:path>
            </a:pathLst>
          </a:custGeom>
          <a:solidFill>
            <a:srgbClr val="FFFFFF"/>
          </a:solidFill>
          <a:ln w="41275" cap="rnd"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 name="Google Shape;90;p1"/>
          <p:cNvSpPr txBox="1"/>
          <p:nvPr/>
        </p:nvSpPr>
        <p:spPr>
          <a:xfrm>
            <a:off x="745475" y="4508658"/>
            <a:ext cx="6373181" cy="4924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2600" b="0" i="0" u="none" strike="noStrike" cap="none">
                <a:solidFill>
                  <a:srgbClr val="FFFFFF"/>
                </a:solidFill>
                <a:latin typeface="Calibri"/>
                <a:ea typeface="Calibri"/>
                <a:cs typeface="Calibri"/>
                <a:sym typeface="Calibri"/>
              </a:rPr>
              <a:t>Een mengeling van verschil en overeenkomst</a:t>
            </a:r>
            <a:endParaRPr sz="2600">
              <a:solidFill>
                <a:schemeClr val="dk1"/>
              </a:solidFill>
              <a:latin typeface="Calibri"/>
              <a:ea typeface="Calibri"/>
              <a:cs typeface="Calibri"/>
              <a:sym typeface="Calibri"/>
            </a:endParaRPr>
          </a:p>
        </p:txBody>
      </p:sp>
      <p:pic>
        <p:nvPicPr>
          <p:cNvPr id="91" name="Google Shape;91;p1"/>
          <p:cNvPicPr preferRelativeResize="0"/>
          <p:nvPr/>
        </p:nvPicPr>
        <p:blipFill rotWithShape="1">
          <a:blip r:embed="rId3">
            <a:alphaModFix/>
          </a:blip>
          <a:srcRect b="22146"/>
          <a:stretch/>
        </p:blipFill>
        <p:spPr>
          <a:xfrm>
            <a:off x="8366908" y="3429000"/>
            <a:ext cx="3013409" cy="2904040"/>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250733F4-18FC-4F63-1DAB-0005FCC84148}"/>
              </a:ext>
            </a:extLst>
          </p:cNvPr>
          <p:cNvSpPr>
            <a:spLocks noGrp="1"/>
          </p:cNvSpPr>
          <p:nvPr>
            <p:ph type="body" idx="1"/>
          </p:nvPr>
        </p:nvSpPr>
        <p:spPr>
          <a:xfrm>
            <a:off x="368385" y="1380172"/>
            <a:ext cx="11084390" cy="5132388"/>
          </a:xfrm>
        </p:spPr>
        <p:txBody>
          <a:bodyPr>
            <a:noAutofit/>
          </a:bodyPr>
          <a:lstStyle/>
          <a:p>
            <a:pPr marL="114300" indent="0">
              <a:lnSpc>
                <a:spcPct val="120000"/>
              </a:lnSpc>
              <a:spcBef>
                <a:spcPts val="0"/>
              </a:spcBef>
              <a:buClr>
                <a:srgbClr val="000000"/>
              </a:buClr>
              <a:buFont typeface="Arial"/>
              <a:buNone/>
            </a:pPr>
            <a:r>
              <a:rPr lang="nl-NL" sz="1800" dirty="0">
                <a:solidFill>
                  <a:srgbClr val="000000"/>
                </a:solidFill>
                <a:latin typeface="Calibri" panose="020F0502020204030204" pitchFamily="34" charset="0"/>
                <a:cs typeface="Calibri" panose="020F0502020204030204" pitchFamily="34" charset="0"/>
                <a:sym typeface="Arial"/>
              </a:rPr>
              <a:t>Zorg voor een veilige omgeving voor álle deelnemers</a:t>
            </a:r>
          </a:p>
          <a:p>
            <a:pPr>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Als de stress bij een deelnemer oploopt, kun je de deelnemer helpen om rustig te worden door zelf kalm te blijven. </a:t>
            </a:r>
          </a:p>
          <a:p>
            <a:pPr>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Je non-verbale communicatie is hierin belangrijk.</a:t>
            </a:r>
          </a:p>
          <a:p>
            <a:pPr>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Ga op zoek naar interesses en/of talenten van een deelnemer. Door hierbij aan te sluiten, deze te benoemen, verbeter je de relatie en draag je bij aan het vergroten van veerkracht (waaronder zelfbeeld/zelfvertrouwen).</a:t>
            </a:r>
          </a:p>
          <a:p>
            <a:pPr marL="114300" indent="0">
              <a:lnSpc>
                <a:spcPct val="120000"/>
              </a:lnSpc>
              <a:spcBef>
                <a:spcPts val="0"/>
              </a:spcBef>
              <a:buClr>
                <a:srgbClr val="000000"/>
              </a:buClr>
              <a:buNone/>
            </a:pPr>
            <a:endParaRPr lang="nl-NL" sz="1800" dirty="0">
              <a:solidFill>
                <a:srgbClr val="000000"/>
              </a:solidFill>
              <a:latin typeface="Calibri" panose="020F0502020204030204" pitchFamily="34" charset="0"/>
              <a:cs typeface="Calibri" panose="020F0502020204030204" pitchFamily="34" charset="0"/>
              <a:sym typeface="Arial"/>
            </a:endParaRPr>
          </a:p>
          <a:p>
            <a:pPr marL="114300" indent="0">
              <a:lnSpc>
                <a:spcPct val="120000"/>
              </a:lnSpc>
              <a:spcBef>
                <a:spcPts val="0"/>
              </a:spcBef>
              <a:buClr>
                <a:srgbClr val="000000"/>
              </a:buClr>
              <a:buNone/>
            </a:pPr>
            <a:r>
              <a:rPr lang="nl-NL" sz="1800" dirty="0">
                <a:solidFill>
                  <a:srgbClr val="000000"/>
                </a:solidFill>
                <a:latin typeface="Calibri" panose="020F0502020204030204" pitchFamily="34" charset="0"/>
                <a:cs typeface="Calibri" panose="020F0502020204030204" pitchFamily="34" charset="0"/>
                <a:sym typeface="Arial"/>
              </a:rPr>
              <a:t>Enkele principes die je dagelijks kunt gebruiken bij traumasensitief lesgeven (</a:t>
            </a:r>
            <a:r>
              <a:rPr lang="nl-NL" sz="1800" dirty="0">
                <a:solidFill>
                  <a:srgbClr val="000000"/>
                </a:solidFill>
                <a:latin typeface="Calibri" panose="020F0502020204030204" pitchFamily="34" charset="0"/>
                <a:cs typeface="Calibri" panose="020F0502020204030204" pitchFamily="34" charset="0"/>
                <a:sym typeface="Arial"/>
                <a:hlinkClick r:id="rId2">
                  <a:extLst>
                    <a:ext uri="{A12FA001-AC4F-418D-AE19-62706E023703}">
                      <ahyp:hlinkClr xmlns:ahyp="http://schemas.microsoft.com/office/drawing/2018/hyperlinkcolor" val="tx"/>
                    </a:ext>
                  </a:extLst>
                </a:hlinkClick>
              </a:rPr>
              <a:t>Horeweg, 2018</a:t>
            </a:r>
            <a:r>
              <a:rPr lang="nl-NL" sz="1800" dirty="0">
                <a:solidFill>
                  <a:srgbClr val="000000"/>
                </a:solidFill>
                <a:latin typeface="Calibri" panose="020F0502020204030204" pitchFamily="34" charset="0"/>
                <a:cs typeface="Calibri" panose="020F0502020204030204" pitchFamily="34" charset="0"/>
                <a:sym typeface="Arial"/>
              </a:rPr>
              <a:t>):</a:t>
            </a:r>
          </a:p>
          <a:p>
            <a:pPr fontAlgn="base">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Werk vanuit positieve aandacht. Als correctie van gedrag nodig is: </a:t>
            </a:r>
            <a:r>
              <a:rPr lang="nl-NL" sz="1800" dirty="0" err="1">
                <a:solidFill>
                  <a:srgbClr val="000000"/>
                </a:solidFill>
                <a:latin typeface="Calibri" panose="020F0502020204030204" pitchFamily="34" charset="0"/>
                <a:cs typeface="Calibri" panose="020F0502020204030204" pitchFamily="34" charset="0"/>
                <a:sym typeface="Arial"/>
              </a:rPr>
              <a:t>connect</a:t>
            </a:r>
            <a:r>
              <a:rPr lang="nl-NL" sz="1800" dirty="0">
                <a:solidFill>
                  <a:srgbClr val="000000"/>
                </a:solidFill>
                <a:latin typeface="Calibri" panose="020F0502020204030204" pitchFamily="34" charset="0"/>
                <a:cs typeface="Calibri" panose="020F0502020204030204" pitchFamily="34" charset="0"/>
                <a:sym typeface="Arial"/>
              </a:rPr>
              <a:t> </a:t>
            </a:r>
            <a:r>
              <a:rPr lang="nl-NL" sz="1800" dirty="0" err="1">
                <a:solidFill>
                  <a:srgbClr val="000000"/>
                </a:solidFill>
                <a:latin typeface="Calibri" panose="020F0502020204030204" pitchFamily="34" charset="0"/>
                <a:cs typeface="Calibri" panose="020F0502020204030204" pitchFamily="34" charset="0"/>
                <a:sym typeface="Arial"/>
              </a:rPr>
              <a:t>before</a:t>
            </a:r>
            <a:r>
              <a:rPr lang="nl-NL" sz="1800" dirty="0">
                <a:solidFill>
                  <a:srgbClr val="000000"/>
                </a:solidFill>
                <a:latin typeface="Calibri" panose="020F0502020204030204" pitchFamily="34" charset="0"/>
                <a:cs typeface="Calibri" panose="020F0502020204030204" pitchFamily="34" charset="0"/>
                <a:sym typeface="Arial"/>
              </a:rPr>
              <a:t> correct (maak eerst positief contact en/of help de deelnemer kalm te worden; daarna pas corrigeren)</a:t>
            </a:r>
          </a:p>
          <a:p>
            <a:pPr fontAlgn="base">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Geef positieve waardering</a:t>
            </a:r>
          </a:p>
          <a:p>
            <a:pPr fontAlgn="base">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Check je aannames, observeer goed en stel vragen</a:t>
            </a:r>
          </a:p>
          <a:p>
            <a:pPr fontAlgn="base">
              <a:lnSpc>
                <a:spcPct val="120000"/>
              </a:lnSpc>
              <a:spcBef>
                <a:spcPts val="0"/>
              </a:spcBef>
              <a:buClr>
                <a:srgbClr val="000000"/>
              </a:buClr>
              <a:buFontTx/>
              <a:buChar char="-"/>
            </a:pPr>
            <a:r>
              <a:rPr lang="nl-NL" sz="1800" dirty="0">
                <a:solidFill>
                  <a:srgbClr val="000000"/>
                </a:solidFill>
                <a:latin typeface="Calibri" panose="020F0502020204030204" pitchFamily="34" charset="0"/>
                <a:cs typeface="Calibri" panose="020F0502020204030204" pitchFamily="34" charset="0"/>
                <a:sym typeface="Arial"/>
              </a:rPr>
              <a:t>Help de deelnemer bij het aangaan van positieve relaties met andere deelnemers</a:t>
            </a:r>
          </a:p>
          <a:p>
            <a:pPr marL="114300" indent="0" fontAlgn="base">
              <a:lnSpc>
                <a:spcPct val="120000"/>
              </a:lnSpc>
              <a:spcBef>
                <a:spcPts val="0"/>
              </a:spcBef>
              <a:buClr>
                <a:srgbClr val="000000"/>
              </a:buClr>
              <a:buNone/>
            </a:pPr>
            <a:endParaRPr lang="nl-NL" sz="1800" dirty="0">
              <a:solidFill>
                <a:srgbClr val="000000"/>
              </a:solidFill>
              <a:latin typeface="Calibri" panose="020F0502020204030204" pitchFamily="34" charset="0"/>
              <a:cs typeface="Calibri" panose="020F0502020204030204" pitchFamily="34" charset="0"/>
              <a:sym typeface="Arial"/>
            </a:endParaRPr>
          </a:p>
          <a:p>
            <a:pPr marL="114300" indent="0" fontAlgn="base">
              <a:lnSpc>
                <a:spcPct val="120000"/>
              </a:lnSpc>
              <a:spcBef>
                <a:spcPts val="0"/>
              </a:spcBef>
              <a:buClr>
                <a:srgbClr val="000000"/>
              </a:buClr>
              <a:buNone/>
            </a:pPr>
            <a:r>
              <a:rPr lang="nl-NL" sz="2000" dirty="0">
                <a:solidFill>
                  <a:srgbClr val="000000"/>
                </a:solidFill>
                <a:latin typeface="Calibri" panose="020F0502020204030204" pitchFamily="34" charset="0"/>
                <a:cs typeface="Calibri" panose="020F0502020204030204" pitchFamily="34" charset="0"/>
                <a:sym typeface="Arial"/>
              </a:rPr>
              <a:t>Wees zelf rolmodel en blijf vooral rustig</a:t>
            </a:r>
          </a:p>
        </p:txBody>
      </p:sp>
      <p:sp>
        <p:nvSpPr>
          <p:cNvPr id="4" name="Tekstvak 3">
            <a:extLst>
              <a:ext uri="{FF2B5EF4-FFF2-40B4-BE49-F238E27FC236}">
                <a16:creationId xmlns:a16="http://schemas.microsoft.com/office/drawing/2014/main" id="{2F50FB9C-E0F1-E5AB-A1CD-70378AE91A82}"/>
              </a:ext>
            </a:extLst>
          </p:cNvPr>
          <p:cNvSpPr txBox="1"/>
          <p:nvPr/>
        </p:nvSpPr>
        <p:spPr>
          <a:xfrm>
            <a:off x="1783080" y="755890"/>
            <a:ext cx="7157720" cy="507831"/>
          </a:xfrm>
          <a:prstGeom prst="rect">
            <a:avLst/>
          </a:prstGeom>
          <a:noFill/>
        </p:spPr>
        <p:txBody>
          <a:bodyPr wrap="square" rtlCol="0">
            <a:spAutoFit/>
          </a:bodyPr>
          <a:lstStyle/>
          <a:p>
            <a:r>
              <a:rPr lang="nl-NL" sz="2700" b="1" dirty="0">
                <a:solidFill>
                  <a:schemeClr val="accent2">
                    <a:lumMod val="75000"/>
                  </a:schemeClr>
                </a:solidFill>
                <a:latin typeface="Calibri"/>
                <a:cs typeface="Calibri"/>
                <a:sym typeface="Calibri"/>
              </a:rPr>
              <a:t>En wat nog meer belangrijk is …</a:t>
            </a:r>
          </a:p>
        </p:txBody>
      </p:sp>
      <p:pic>
        <p:nvPicPr>
          <p:cNvPr id="5" name="Google Shape;126;p8">
            <a:extLst>
              <a:ext uri="{FF2B5EF4-FFF2-40B4-BE49-F238E27FC236}">
                <a16:creationId xmlns:a16="http://schemas.microsoft.com/office/drawing/2014/main" id="{B15A5218-E7CA-8B6E-F215-526A00B2F51D}"/>
              </a:ext>
            </a:extLst>
          </p:cNvPr>
          <p:cNvPicPr preferRelativeResize="0"/>
          <p:nvPr/>
        </p:nvPicPr>
        <p:blipFill rotWithShape="1">
          <a:blip r:embed="rId3">
            <a:alphaModFix/>
          </a:blip>
          <a:srcRect b="24276"/>
          <a:stretch/>
        </p:blipFill>
        <p:spPr>
          <a:xfrm>
            <a:off x="261705" y="167383"/>
            <a:ext cx="1168400" cy="1096338"/>
          </a:xfrm>
          <a:prstGeom prst="rect">
            <a:avLst/>
          </a:prstGeom>
          <a:noFill/>
          <a:ln>
            <a:noFill/>
          </a:ln>
        </p:spPr>
      </p:pic>
    </p:spTree>
    <p:extLst>
      <p:ext uri="{BB962C8B-B14F-4D97-AF65-F5344CB8AC3E}">
        <p14:creationId xmlns:p14="http://schemas.microsoft.com/office/powerpoint/2010/main" val="1958105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2"/>
        <p:cNvGrpSpPr/>
        <p:nvPr/>
      </p:nvGrpSpPr>
      <p:grpSpPr>
        <a:xfrm>
          <a:off x="0" y="0"/>
          <a:ext cx="0" cy="0"/>
          <a:chOff x="0" y="0"/>
          <a:chExt cx="0" cy="0"/>
        </a:xfrm>
      </p:grpSpPr>
      <p:sp>
        <p:nvSpPr>
          <p:cNvPr id="213" name="Google Shape;213;p1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4" name="Google Shape;214;p12"/>
          <p:cNvSpPr/>
          <p:nvPr/>
        </p:nvSpPr>
        <p:spPr>
          <a:xfrm>
            <a:off x="0" y="0"/>
            <a:ext cx="12192000" cy="6858000"/>
          </a:xfrm>
          <a:custGeom>
            <a:avLst/>
            <a:gdLst/>
            <a:ahLst/>
            <a:cxnLst/>
            <a:rect l="l" t="t" r="r" b="b"/>
            <a:pathLst>
              <a:path w="12192000" h="6858000" extrusionOk="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lt2">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pic>
        <p:nvPicPr>
          <p:cNvPr id="215" name="Google Shape;215;p12"/>
          <p:cNvPicPr preferRelativeResize="0"/>
          <p:nvPr/>
        </p:nvPicPr>
        <p:blipFill rotWithShape="1">
          <a:blip r:embed="rId3">
            <a:alphaModFix/>
          </a:blip>
          <a:srcRect b="24276"/>
          <a:stretch/>
        </p:blipFill>
        <p:spPr>
          <a:xfrm>
            <a:off x="4034927" y="1201003"/>
            <a:ext cx="4382589" cy="4107976"/>
          </a:xfrm>
          <a:prstGeom prst="rect">
            <a:avLst/>
          </a:prstGeom>
          <a:noFill/>
          <a:ln>
            <a:noFill/>
          </a:ln>
        </p:spPr>
      </p:pic>
      <p:sp>
        <p:nvSpPr>
          <p:cNvPr id="216" name="Google Shape;216;p12"/>
          <p:cNvSpPr txBox="1"/>
          <p:nvPr/>
        </p:nvSpPr>
        <p:spPr>
          <a:xfrm>
            <a:off x="3529013" y="5600700"/>
            <a:ext cx="5143500"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nl-NL" sz="4000">
                <a:solidFill>
                  <a:schemeClr val="dk1"/>
                </a:solidFill>
                <a:latin typeface="Calibri"/>
                <a:ea typeface="Calibri"/>
                <a:cs typeface="Calibri"/>
                <a:sym typeface="Calibri"/>
              </a:rPr>
              <a:t>Vragen?</a:t>
            </a:r>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2"/>
          <p:cNvPicPr preferRelativeResize="0"/>
          <p:nvPr/>
        </p:nvPicPr>
        <p:blipFill rotWithShape="1">
          <a:blip r:embed="rId3">
            <a:alphaModFix/>
          </a:blip>
          <a:srcRect b="24276"/>
          <a:stretch/>
        </p:blipFill>
        <p:spPr>
          <a:xfrm>
            <a:off x="261705" y="167383"/>
            <a:ext cx="1168400" cy="1096338"/>
          </a:xfrm>
          <a:prstGeom prst="rect">
            <a:avLst/>
          </a:prstGeom>
          <a:noFill/>
          <a:ln>
            <a:noFill/>
          </a:ln>
        </p:spPr>
      </p:pic>
      <p:sp>
        <p:nvSpPr>
          <p:cNvPr id="97" name="Google Shape;97;p2"/>
          <p:cNvSpPr txBox="1"/>
          <p:nvPr/>
        </p:nvSpPr>
        <p:spPr>
          <a:xfrm>
            <a:off x="5042150" y="398196"/>
            <a:ext cx="21078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2400" b="1" dirty="0">
                <a:solidFill>
                  <a:schemeClr val="accent2">
                    <a:lumMod val="75000"/>
                  </a:schemeClr>
                </a:solidFill>
                <a:latin typeface="Calibri"/>
                <a:ea typeface="Calibri"/>
                <a:cs typeface="Calibri"/>
                <a:sym typeface="Calibri"/>
              </a:rPr>
              <a:t>Migratieproces</a:t>
            </a:r>
            <a:endParaRPr dirty="0">
              <a:solidFill>
                <a:schemeClr val="accent2">
                  <a:lumMod val="75000"/>
                </a:schemeClr>
              </a:solidFill>
            </a:endParaRPr>
          </a:p>
        </p:txBody>
      </p:sp>
      <p:sp>
        <p:nvSpPr>
          <p:cNvPr id="98" name="Google Shape;98;p2"/>
          <p:cNvSpPr txBox="1"/>
          <p:nvPr/>
        </p:nvSpPr>
        <p:spPr>
          <a:xfrm>
            <a:off x="1148463" y="635948"/>
            <a:ext cx="9579900" cy="558610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De overgang van oud naar nieuw</a:t>
            </a:r>
            <a:endParaRPr dirty="0">
              <a:latin typeface="Calibri"/>
              <a:ea typeface="Calibri"/>
              <a:cs typeface="Calibri"/>
              <a:sym typeface="Calibri"/>
            </a:endParaRPr>
          </a:p>
          <a:p>
            <a:pPr marL="0" marR="0" lvl="0" indent="0" algn="l" rtl="0">
              <a:spcBef>
                <a:spcPts val="0"/>
              </a:spcBef>
              <a:spcAft>
                <a:spcPts val="0"/>
              </a:spcAft>
              <a:buNone/>
            </a:pPr>
            <a:r>
              <a:rPr lang="nl-NL" sz="1800" u="sng" dirty="0">
                <a:solidFill>
                  <a:schemeClr val="dk1"/>
                </a:solidFill>
                <a:latin typeface="Calibri"/>
                <a:ea typeface="Calibri"/>
                <a:cs typeface="Calibri"/>
                <a:sym typeface="Calibri"/>
              </a:rPr>
              <a:t>De separatiefase</a:t>
            </a:r>
            <a:endParaRPr u="sng" dirty="0">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Aan de ene kant geeft het ontvangende land een gevoel van veiligheid en de hoop op rust,</a:t>
            </a:r>
            <a:endParaRPr dirty="0">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aan de andere kant is er rouw en pijn door het verlies van het oude en geeft de </a:t>
            </a:r>
            <a:endParaRPr dirty="0">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onbekendheid van de nieuwe wereld een gevoel van afhankelijkheid</a:t>
            </a:r>
            <a:endParaRPr dirty="0">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u="sng" dirty="0">
                <a:solidFill>
                  <a:schemeClr val="dk1"/>
                </a:solidFill>
                <a:latin typeface="Calibri"/>
                <a:ea typeface="Calibri"/>
                <a:cs typeface="Calibri"/>
                <a:sym typeface="Calibri"/>
              </a:rPr>
              <a:t>De “drempel” fase</a:t>
            </a:r>
            <a:endParaRPr u="sng" dirty="0">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In deze fase staat men op de drempel tussen het oude en het nieuwe. Het is een </a:t>
            </a:r>
            <a:endParaRPr dirty="0">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periode van onzekerheid. De oude normen en oplossingen werken niet en die van</a:t>
            </a:r>
            <a:endParaRPr dirty="0">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het nieuwe land heeft men zich nog niet eigen gemaakt</a:t>
            </a:r>
            <a:endParaRPr dirty="0">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u="sng" dirty="0">
                <a:solidFill>
                  <a:schemeClr val="dk1"/>
                </a:solidFill>
                <a:latin typeface="Calibri"/>
                <a:ea typeface="Calibri"/>
                <a:cs typeface="Calibri"/>
                <a:sym typeface="Calibri"/>
              </a:rPr>
              <a:t>De re-integratiefase</a:t>
            </a:r>
            <a:endParaRPr u="sng" dirty="0">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In de derde periode staat de integratie centraal. Men heeft een nieuw evenwicht</a:t>
            </a:r>
            <a:endParaRPr dirty="0">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gevonden en er zijn manieren ontwikkeld om het oude met het nieuwe te combineren </a:t>
            </a:r>
            <a:r>
              <a:rPr lang="nl-NL" sz="1500" dirty="0">
                <a:solidFill>
                  <a:srgbClr val="1F1F1F"/>
                </a:solidFill>
                <a:highlight>
                  <a:srgbClr val="FFFFFF"/>
                </a:highlight>
                <a:latin typeface="Calibri"/>
                <a:ea typeface="Calibri"/>
                <a:cs typeface="Calibri"/>
                <a:sym typeface="Calibri"/>
              </a:rPr>
              <a:t>is.</a:t>
            </a:r>
            <a:r>
              <a:rPr lang="nl-NL" sz="1500" dirty="0">
                <a:solidFill>
                  <a:srgbClr val="040C28"/>
                </a:solidFill>
                <a:highlight>
                  <a:schemeClr val="lt1"/>
                </a:highlight>
                <a:latin typeface="Calibri"/>
                <a:ea typeface="Calibri"/>
                <a:cs typeface="Calibri"/>
                <a:sym typeface="Calibri"/>
              </a:rPr>
              <a:t>        </a:t>
            </a:r>
            <a:endParaRPr sz="1500" dirty="0">
              <a:solidFill>
                <a:srgbClr val="040C28"/>
              </a:solidFill>
              <a:highlight>
                <a:schemeClr val="lt1"/>
              </a:highlight>
              <a:latin typeface="Calibri"/>
              <a:ea typeface="Calibri"/>
              <a:cs typeface="Calibri"/>
              <a:sym typeface="Calibri"/>
            </a:endParaRPr>
          </a:p>
          <a:p>
            <a:pPr marL="0" marR="0" lvl="0" indent="0" algn="l" rtl="0">
              <a:spcBef>
                <a:spcPts val="0"/>
              </a:spcBef>
              <a:spcAft>
                <a:spcPts val="0"/>
              </a:spcAft>
              <a:buNone/>
            </a:pPr>
            <a:endParaRPr sz="1500" dirty="0">
              <a:solidFill>
                <a:srgbClr val="040C28"/>
              </a:solidFill>
              <a:highlight>
                <a:schemeClr val="lt1"/>
              </a:highlight>
              <a:latin typeface="Calibri"/>
              <a:ea typeface="Calibri"/>
              <a:cs typeface="Calibri"/>
              <a:sym typeface="Calibri"/>
            </a:endParaRPr>
          </a:p>
          <a:p>
            <a:pPr marL="0" marR="0" lvl="0" indent="0" algn="l" rtl="0">
              <a:spcBef>
                <a:spcPts val="0"/>
              </a:spcBef>
              <a:spcAft>
                <a:spcPts val="0"/>
              </a:spcAft>
              <a:buNone/>
            </a:pPr>
            <a:r>
              <a:rPr lang="nl-NL" sz="1800" u="sng" dirty="0">
                <a:solidFill>
                  <a:srgbClr val="040C28"/>
                </a:solidFill>
                <a:highlight>
                  <a:schemeClr val="lt1"/>
                </a:highlight>
                <a:latin typeface="Calibri"/>
                <a:ea typeface="Calibri"/>
                <a:cs typeface="Calibri"/>
                <a:sym typeface="Calibri"/>
              </a:rPr>
              <a:t>Segregatie</a:t>
            </a:r>
            <a:endParaRPr sz="1800" u="sng" dirty="0">
              <a:solidFill>
                <a:srgbClr val="040C28"/>
              </a:solidFill>
              <a:highlight>
                <a:schemeClr val="lt1"/>
              </a:highlight>
              <a:latin typeface="Calibri"/>
              <a:ea typeface="Calibri"/>
              <a:cs typeface="Calibri"/>
              <a:sym typeface="Calibri"/>
            </a:endParaRPr>
          </a:p>
          <a:p>
            <a:pPr marL="457200" marR="0" lvl="0" indent="0" algn="l" rtl="0">
              <a:spcBef>
                <a:spcPts val="0"/>
              </a:spcBef>
              <a:spcAft>
                <a:spcPts val="0"/>
              </a:spcAft>
              <a:buNone/>
            </a:pPr>
            <a:r>
              <a:rPr lang="nl-NL" sz="1800" dirty="0">
                <a:solidFill>
                  <a:srgbClr val="040C28"/>
                </a:solidFill>
                <a:highlight>
                  <a:schemeClr val="lt1"/>
                </a:highlight>
                <a:latin typeface="Calibri"/>
                <a:ea typeface="Calibri"/>
                <a:cs typeface="Calibri"/>
                <a:sym typeface="Calibri"/>
              </a:rPr>
              <a:t>Het kan echter ook zijn dat er segregatie ontstaat dit betekend dat bepaalde culturele of etnische groepen in een land sterk gescheiden leven</a:t>
            </a:r>
            <a:r>
              <a:rPr lang="nl-NL" sz="1800" dirty="0">
                <a:solidFill>
                  <a:srgbClr val="1F1F1F"/>
                </a:solidFill>
                <a:highlight>
                  <a:srgbClr val="FFFFFF"/>
                </a:highlight>
                <a:latin typeface="Calibri"/>
                <a:ea typeface="Calibri"/>
                <a:cs typeface="Calibri"/>
                <a:sym typeface="Calibri"/>
              </a:rPr>
              <a:t>,  ze leven in hun eigen kring, </a:t>
            </a:r>
            <a:endParaRPr sz="2100"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4" name="Google Shape;104;p3"/>
          <p:cNvSpPr txBox="1"/>
          <p:nvPr/>
        </p:nvSpPr>
        <p:spPr>
          <a:xfrm>
            <a:off x="2746827" y="821194"/>
            <a:ext cx="1729961"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2400" b="1" dirty="0">
                <a:solidFill>
                  <a:schemeClr val="accent2">
                    <a:lumMod val="75000"/>
                  </a:schemeClr>
                </a:solidFill>
                <a:latin typeface="Calibri"/>
                <a:cs typeface="Calibri"/>
                <a:sym typeface="Calibri"/>
              </a:rPr>
              <a:t>Acculturatie</a:t>
            </a:r>
            <a:endParaRPr sz="2400" b="1" dirty="0">
              <a:solidFill>
                <a:schemeClr val="accent2">
                  <a:lumMod val="75000"/>
                </a:schemeClr>
              </a:solidFill>
              <a:latin typeface="Calibri"/>
              <a:cs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05" name="Google Shape;105;p3"/>
          <p:cNvSpPr txBox="1"/>
          <p:nvPr/>
        </p:nvSpPr>
        <p:spPr>
          <a:xfrm>
            <a:off x="845904" y="1456680"/>
            <a:ext cx="5531806" cy="48012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800" dirty="0">
                <a:solidFill>
                  <a:schemeClr val="dk1"/>
                </a:solidFill>
                <a:latin typeface="Calibri"/>
                <a:ea typeface="Calibri"/>
                <a:cs typeface="Calibri"/>
                <a:sym typeface="Calibri"/>
              </a:rPr>
              <a:t>Acculturatie is het psychologische en culturele veranderingsproces dat optreedt wanneer </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mensen uit verschillende culturen contact met elkaar aangaan. De confrontatie met ander</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gewoontes en ideeën doet iets met de identiteit van mensen. In een ander land binnenkomen</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en verblijven betekent dat je andere terugkoppelingen krijgt dan je gewoon was!</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Casus voorbeeld Togo</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Veel migranten hebben het gevoel er niet bij te horen en hebben uitleg nodig om deze reacties </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een plaats te kunnen geven.</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pic>
        <p:nvPicPr>
          <p:cNvPr id="2" name="Google Shape;96;p2">
            <a:extLst>
              <a:ext uri="{FF2B5EF4-FFF2-40B4-BE49-F238E27FC236}">
                <a16:creationId xmlns:a16="http://schemas.microsoft.com/office/drawing/2014/main" id="{1122A4A7-5E3E-0485-C70E-9510F1774D20}"/>
              </a:ext>
            </a:extLst>
          </p:cNvPr>
          <p:cNvPicPr preferRelativeResize="0"/>
          <p:nvPr/>
        </p:nvPicPr>
        <p:blipFill rotWithShape="1">
          <a:blip r:embed="rId3">
            <a:alphaModFix/>
          </a:blip>
          <a:srcRect b="24276"/>
          <a:stretch/>
        </p:blipFill>
        <p:spPr>
          <a:xfrm>
            <a:off x="6571064" y="986423"/>
            <a:ext cx="5224695" cy="4885154"/>
          </a:xfrm>
          <a:prstGeom prst="rect">
            <a:avLst/>
          </a:prstGeom>
          <a:noFill/>
          <a:ln>
            <a:noFill/>
          </a:ln>
        </p:spPr>
      </p:pic>
      <p:sp>
        <p:nvSpPr>
          <p:cNvPr id="3" name="Rechthoek 2">
            <a:extLst>
              <a:ext uri="{FF2B5EF4-FFF2-40B4-BE49-F238E27FC236}">
                <a16:creationId xmlns:a16="http://schemas.microsoft.com/office/drawing/2014/main" id="{D5B29DDC-2F90-54CD-1A3C-8036DF220DF4}"/>
              </a:ext>
            </a:extLst>
          </p:cNvPr>
          <p:cNvSpPr/>
          <p:nvPr/>
        </p:nvSpPr>
        <p:spPr>
          <a:xfrm>
            <a:off x="6447147" y="680720"/>
            <a:ext cx="5531806" cy="5334000"/>
          </a:xfrm>
          <a:prstGeom prst="rect">
            <a:avLst/>
          </a:prstGeom>
          <a:solidFill>
            <a:schemeClr val="bg1">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4"/>
          <p:cNvPicPr preferRelativeResize="0"/>
          <p:nvPr/>
        </p:nvPicPr>
        <p:blipFill rotWithShape="1">
          <a:blip r:embed="rId3">
            <a:alphaModFix/>
          </a:blip>
          <a:srcRect b="24276"/>
          <a:stretch/>
        </p:blipFill>
        <p:spPr>
          <a:xfrm>
            <a:off x="261705" y="167383"/>
            <a:ext cx="1168400" cy="1096338"/>
          </a:xfrm>
          <a:prstGeom prst="rect">
            <a:avLst/>
          </a:prstGeom>
          <a:noFill/>
          <a:ln>
            <a:noFill/>
          </a:ln>
        </p:spPr>
      </p:pic>
      <p:sp>
        <p:nvSpPr>
          <p:cNvPr id="111" name="Google Shape;111;p4"/>
          <p:cNvSpPr txBox="1"/>
          <p:nvPr/>
        </p:nvSpPr>
        <p:spPr>
          <a:xfrm>
            <a:off x="3019496" y="802056"/>
            <a:ext cx="7063985"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2400" b="1" dirty="0">
                <a:solidFill>
                  <a:schemeClr val="accent2">
                    <a:lumMod val="75000"/>
                  </a:schemeClr>
                </a:solidFill>
                <a:latin typeface="Calibri"/>
                <a:cs typeface="Calibri"/>
                <a:sym typeface="Calibri"/>
              </a:rPr>
              <a:t>Verschillen in uitgangspunten, visies en communicatie</a:t>
            </a:r>
            <a:endParaRPr sz="2400" b="1" dirty="0">
              <a:solidFill>
                <a:schemeClr val="accent2">
                  <a:lumMod val="75000"/>
                </a:schemeClr>
              </a:solidFill>
              <a:latin typeface="Calibri"/>
              <a:cs typeface="Calibri"/>
            </a:endParaRPr>
          </a:p>
        </p:txBody>
      </p:sp>
      <p:sp>
        <p:nvSpPr>
          <p:cNvPr id="112" name="Google Shape;112;p4"/>
          <p:cNvSpPr txBox="1"/>
          <p:nvPr/>
        </p:nvSpPr>
        <p:spPr>
          <a:xfrm>
            <a:off x="845905" y="2052262"/>
            <a:ext cx="5028074" cy="258532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800" dirty="0">
                <a:solidFill>
                  <a:schemeClr val="dk1"/>
                </a:solidFill>
                <a:latin typeface="Calibri"/>
                <a:ea typeface="Calibri"/>
                <a:cs typeface="Calibri"/>
                <a:sym typeface="Calibri"/>
              </a:rPr>
              <a:t>Hulpverlener/ docent/ </a:t>
            </a:r>
            <a:r>
              <a:rPr lang="nl-NL" sz="1800" dirty="0" err="1">
                <a:solidFill>
                  <a:schemeClr val="dk1"/>
                </a:solidFill>
                <a:latin typeface="Calibri"/>
                <a:ea typeface="Calibri"/>
                <a:cs typeface="Calibri"/>
                <a:sym typeface="Calibri"/>
              </a:rPr>
              <a:t>enz</a:t>
            </a:r>
            <a:r>
              <a:rPr lang="nl-NL" sz="1800" dirty="0">
                <a:solidFill>
                  <a:schemeClr val="dk1"/>
                </a:solidFill>
                <a:latin typeface="Calibri"/>
                <a:ea typeface="Calibri"/>
                <a:cs typeface="Calibri"/>
                <a:sym typeface="Calibri"/>
              </a:rPr>
              <a:t> (‘ik-cultuur’)</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Meer gericht op:</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Functionele relatie</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Snelle inschatting wat er aan de hand is</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Gaat uit van vertrouwen in effectieve hulp</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Verondersteld motivatie en specifieke hulpvraag</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Gelijkwaardige relatie met veel ruimte voor </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de zeggenschap voor de client</a:t>
            </a:r>
            <a:endParaRPr dirty="0"/>
          </a:p>
        </p:txBody>
      </p:sp>
      <p:sp>
        <p:nvSpPr>
          <p:cNvPr id="113" name="Google Shape;113;p4"/>
          <p:cNvSpPr txBox="1"/>
          <p:nvPr/>
        </p:nvSpPr>
        <p:spPr>
          <a:xfrm>
            <a:off x="6363481" y="2054831"/>
            <a:ext cx="5130228" cy="31393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800" dirty="0">
                <a:solidFill>
                  <a:schemeClr val="dk1"/>
                </a:solidFill>
                <a:latin typeface="Calibri"/>
                <a:ea typeface="Calibri"/>
                <a:cs typeface="Calibri"/>
                <a:sym typeface="Calibri"/>
              </a:rPr>
              <a:t>Persoon met migratieachtergrond (‘wij-cultuur’)</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Meer gericht op:</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Vertrouwensrelatie</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Kennismaking met hulpverlener/ docent/</a:t>
            </a:r>
            <a:r>
              <a:rPr lang="nl-NL" sz="1800" dirty="0" err="1">
                <a:solidFill>
                  <a:schemeClr val="dk1"/>
                </a:solidFill>
                <a:latin typeface="Calibri"/>
                <a:ea typeface="Calibri"/>
                <a:cs typeface="Calibri"/>
                <a:sym typeface="Calibri"/>
              </a:rPr>
              <a:t>enz</a:t>
            </a:r>
            <a:endParaRPr sz="18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Begrip en erkenning als basis voor verder contact</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Wantrouwen t.a.v. Nederlanders, het </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Nederlandse systeem</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Motivatie moet groeien met de relatie</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Gaat uit van een machtsverhouding tussen hulpverlener, docent </a:t>
            </a:r>
            <a:r>
              <a:rPr lang="nl-NL" sz="1800" dirty="0" err="1">
                <a:solidFill>
                  <a:schemeClr val="dk1"/>
                </a:solidFill>
                <a:latin typeface="Calibri"/>
                <a:ea typeface="Calibri"/>
                <a:cs typeface="Calibri"/>
                <a:sym typeface="Calibri"/>
              </a:rPr>
              <a:t>enz</a:t>
            </a:r>
            <a:r>
              <a:rPr lang="nl-NL" sz="1800" dirty="0">
                <a:solidFill>
                  <a:schemeClr val="dk1"/>
                </a:solidFill>
                <a:latin typeface="Calibri"/>
                <a:ea typeface="Calibri"/>
                <a:cs typeface="Calibri"/>
                <a:sym typeface="Calibri"/>
              </a:rPr>
              <a:t> en hulpvrager</a:t>
            </a:r>
            <a:endParaRPr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7"/>
          <p:cNvPicPr preferRelativeResize="0"/>
          <p:nvPr/>
        </p:nvPicPr>
        <p:blipFill rotWithShape="1">
          <a:blip r:embed="rId3">
            <a:alphaModFix/>
          </a:blip>
          <a:srcRect b="24276"/>
          <a:stretch/>
        </p:blipFill>
        <p:spPr>
          <a:xfrm>
            <a:off x="261705" y="167383"/>
            <a:ext cx="1168400" cy="1096338"/>
          </a:xfrm>
          <a:prstGeom prst="rect">
            <a:avLst/>
          </a:prstGeom>
          <a:noFill/>
          <a:ln>
            <a:noFill/>
          </a:ln>
        </p:spPr>
      </p:pic>
      <p:sp>
        <p:nvSpPr>
          <p:cNvPr id="119" name="Google Shape;119;p7"/>
          <p:cNvSpPr txBox="1"/>
          <p:nvPr/>
        </p:nvSpPr>
        <p:spPr>
          <a:xfrm>
            <a:off x="2575032" y="715552"/>
            <a:ext cx="6392456"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2400" b="1" dirty="0">
                <a:solidFill>
                  <a:schemeClr val="accent2">
                    <a:lumMod val="75000"/>
                  </a:schemeClr>
                </a:solidFill>
                <a:latin typeface="Calibri"/>
                <a:cs typeface="Calibri"/>
                <a:sym typeface="Calibri"/>
              </a:rPr>
              <a:t>Verschillen in visie op problemen en opvattingen</a:t>
            </a:r>
            <a:endParaRPr sz="2400" b="1" dirty="0">
              <a:solidFill>
                <a:schemeClr val="accent2">
                  <a:lumMod val="75000"/>
                </a:schemeClr>
              </a:solidFill>
              <a:latin typeface="Calibri"/>
              <a:cs typeface="Calibri"/>
            </a:endParaRPr>
          </a:p>
        </p:txBody>
      </p:sp>
      <p:sp>
        <p:nvSpPr>
          <p:cNvPr id="120" name="Google Shape;120;p7"/>
          <p:cNvSpPr txBox="1"/>
          <p:nvPr/>
        </p:nvSpPr>
        <p:spPr>
          <a:xfrm>
            <a:off x="845905" y="1931542"/>
            <a:ext cx="4633645" cy="31393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800" dirty="0">
                <a:solidFill>
                  <a:schemeClr val="dk1"/>
                </a:solidFill>
                <a:latin typeface="Calibri"/>
                <a:ea typeface="Calibri"/>
                <a:cs typeface="Calibri"/>
                <a:sym typeface="Calibri"/>
              </a:rPr>
              <a:t>Hulpverlener/ docent/ </a:t>
            </a:r>
            <a:r>
              <a:rPr lang="nl-NL" sz="1800" dirty="0" err="1">
                <a:solidFill>
                  <a:schemeClr val="dk1"/>
                </a:solidFill>
                <a:latin typeface="Calibri"/>
                <a:ea typeface="Calibri"/>
                <a:cs typeface="Calibri"/>
                <a:sym typeface="Calibri"/>
              </a:rPr>
              <a:t>enz</a:t>
            </a:r>
            <a:r>
              <a:rPr lang="nl-NL" sz="1800" dirty="0">
                <a:solidFill>
                  <a:schemeClr val="dk1"/>
                </a:solidFill>
                <a:latin typeface="Calibri"/>
                <a:ea typeface="Calibri"/>
                <a:cs typeface="Calibri"/>
                <a:sym typeface="Calibri"/>
              </a:rPr>
              <a:t> (interne oriëntatie)</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Meer gericht op:</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Problemen en oplossingen zijn een </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individuele verantwoordelijkheid</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Onderzoek van innerlijke processen</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Inzicht en gevoelens</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Individuele groei en ontplooiing</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Autonomie eigen keuzes, zelfredzaamheid</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en individuele verantwoordelijkheid</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21" name="Google Shape;121;p7"/>
          <p:cNvSpPr txBox="1"/>
          <p:nvPr/>
        </p:nvSpPr>
        <p:spPr>
          <a:xfrm>
            <a:off x="6096000" y="1931542"/>
            <a:ext cx="5232138" cy="369331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800" dirty="0">
                <a:solidFill>
                  <a:schemeClr val="dk1"/>
                </a:solidFill>
                <a:latin typeface="Calibri"/>
                <a:ea typeface="Calibri"/>
                <a:cs typeface="Calibri"/>
                <a:sym typeface="Calibri"/>
              </a:rPr>
              <a:t>Persoon met migratieachtergrond (externe oriëntatie)</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Meer gericht op:</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Problemen en oplossingen zijn fenomenen buiten</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het individu, in de context</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Oplossen van externe of relationele obstakels</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Acties (bijvoorbeeld rituelen)</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Herstellen van de harmonie in relaties</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De groep, rollen, codes, gedrag dat de groep in</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stand houdt. Individu is verantwoordelijk voor de </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groep</a:t>
            </a:r>
            <a:endParaRPr dirty="0"/>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p:txBody>
      </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p8"/>
          <p:cNvPicPr preferRelativeResize="0"/>
          <p:nvPr/>
        </p:nvPicPr>
        <p:blipFill rotWithShape="1">
          <a:blip r:embed="rId3">
            <a:alphaModFix/>
          </a:blip>
          <a:srcRect b="24276"/>
          <a:stretch/>
        </p:blipFill>
        <p:spPr>
          <a:xfrm>
            <a:off x="261705" y="167383"/>
            <a:ext cx="1168400" cy="1096338"/>
          </a:xfrm>
          <a:prstGeom prst="rect">
            <a:avLst/>
          </a:prstGeom>
          <a:noFill/>
          <a:ln>
            <a:noFill/>
          </a:ln>
        </p:spPr>
      </p:pic>
      <p:sp>
        <p:nvSpPr>
          <p:cNvPr id="127" name="Google Shape;127;p8"/>
          <p:cNvSpPr txBox="1"/>
          <p:nvPr/>
        </p:nvSpPr>
        <p:spPr>
          <a:xfrm>
            <a:off x="3804154" y="802056"/>
            <a:ext cx="3765711"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2400" b="1" dirty="0">
                <a:solidFill>
                  <a:schemeClr val="accent2">
                    <a:lumMod val="75000"/>
                  </a:schemeClr>
                </a:solidFill>
                <a:latin typeface="Calibri"/>
                <a:cs typeface="Calibri"/>
                <a:sym typeface="Calibri"/>
              </a:rPr>
              <a:t>Verschillen in communicatie</a:t>
            </a:r>
            <a:endParaRPr sz="2400" b="1" dirty="0">
              <a:solidFill>
                <a:schemeClr val="accent2">
                  <a:lumMod val="75000"/>
                </a:schemeClr>
              </a:solidFill>
              <a:latin typeface="Calibri"/>
              <a:cs typeface="Calibri"/>
            </a:endParaRPr>
          </a:p>
        </p:txBody>
      </p:sp>
      <p:sp>
        <p:nvSpPr>
          <p:cNvPr id="128" name="Google Shape;128;p8"/>
          <p:cNvSpPr txBox="1"/>
          <p:nvPr/>
        </p:nvSpPr>
        <p:spPr>
          <a:xfrm>
            <a:off x="845905" y="1889435"/>
            <a:ext cx="5486399" cy="369331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800" dirty="0">
                <a:solidFill>
                  <a:schemeClr val="dk1"/>
                </a:solidFill>
                <a:latin typeface="Calibri"/>
                <a:ea typeface="Calibri"/>
                <a:cs typeface="Calibri"/>
                <a:sym typeface="Calibri"/>
              </a:rPr>
              <a:t>Hulpverlener (‘ik-cultuur’)</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Meer gericht op:</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Zelfpresentatie en eigen mening</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Uitpraten, uitwerken van conflicten</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Directe communicatie</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Inhoudelijk gericht:</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 </a:t>
            </a:r>
            <a:r>
              <a:rPr lang="nl-NL" sz="1800" i="1" dirty="0">
                <a:solidFill>
                  <a:schemeClr val="dk1"/>
                </a:solidFill>
                <a:latin typeface="Calibri"/>
                <a:ea typeface="Calibri"/>
                <a:cs typeface="Calibri"/>
                <a:sym typeface="Calibri"/>
              </a:rPr>
              <a:t>Nadruk op inhoud</a:t>
            </a:r>
            <a:endParaRPr dirty="0"/>
          </a:p>
          <a:p>
            <a:pPr marL="0" marR="0" lvl="0" indent="0" algn="l" rtl="0">
              <a:spcBef>
                <a:spcPts val="0"/>
              </a:spcBef>
              <a:spcAft>
                <a:spcPts val="0"/>
              </a:spcAft>
              <a:buNone/>
            </a:pPr>
            <a:r>
              <a:rPr lang="nl-NL" sz="1800" i="1" dirty="0">
                <a:solidFill>
                  <a:schemeClr val="dk1"/>
                </a:solidFill>
                <a:latin typeface="Calibri"/>
                <a:ea typeface="Calibri"/>
                <a:cs typeface="Calibri"/>
                <a:sym typeface="Calibri"/>
              </a:rPr>
              <a:t>	* Scheiding persoonlijk en zakelijk</a:t>
            </a:r>
            <a:endParaRPr dirty="0"/>
          </a:p>
          <a:p>
            <a:pPr marL="0" marR="0" lvl="0" indent="0" algn="l" rtl="0">
              <a:spcBef>
                <a:spcPts val="0"/>
              </a:spcBef>
              <a:spcAft>
                <a:spcPts val="0"/>
              </a:spcAft>
              <a:buNone/>
            </a:pPr>
            <a:r>
              <a:rPr lang="nl-NL" sz="1800" i="1" dirty="0">
                <a:solidFill>
                  <a:schemeClr val="dk1"/>
                </a:solidFill>
                <a:latin typeface="Calibri"/>
                <a:ea typeface="Calibri"/>
                <a:cs typeface="Calibri"/>
                <a:sym typeface="Calibri"/>
              </a:rPr>
              <a:t>	* Persoonlijke reacties en inhoudelijke</a:t>
            </a:r>
            <a:endParaRPr dirty="0"/>
          </a:p>
          <a:p>
            <a:pPr marL="0" marR="0" lvl="0" indent="0" algn="l" rtl="0">
              <a:spcBef>
                <a:spcPts val="0"/>
              </a:spcBef>
              <a:spcAft>
                <a:spcPts val="0"/>
              </a:spcAft>
              <a:buNone/>
            </a:pPr>
            <a:r>
              <a:rPr lang="nl-NL" sz="1800" i="1" dirty="0">
                <a:solidFill>
                  <a:schemeClr val="dk1"/>
                </a:solidFill>
                <a:latin typeface="Calibri"/>
                <a:ea typeface="Calibri"/>
                <a:cs typeface="Calibri"/>
                <a:sym typeface="Calibri"/>
              </a:rPr>
              <a:t>	   argumenten</a:t>
            </a:r>
            <a:endParaRPr dirty="0"/>
          </a:p>
          <a:p>
            <a:pPr marL="0" marR="0" lvl="0" indent="0" algn="l" rtl="0">
              <a:spcBef>
                <a:spcPts val="0"/>
              </a:spcBef>
              <a:spcAft>
                <a:spcPts val="0"/>
              </a:spcAft>
              <a:buNone/>
            </a:pPr>
            <a:r>
              <a:rPr lang="nl-NL" sz="1800" i="1" dirty="0">
                <a:solidFill>
                  <a:schemeClr val="dk1"/>
                </a:solidFill>
                <a:latin typeface="Calibri"/>
                <a:ea typeface="Calibri"/>
                <a:cs typeface="Calibri"/>
                <a:sym typeface="Calibri"/>
              </a:rPr>
              <a:t>	* Aandacht voor inhoud en individualiteit</a:t>
            </a: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29" name="Google Shape;129;p8"/>
          <p:cNvSpPr txBox="1"/>
          <p:nvPr/>
        </p:nvSpPr>
        <p:spPr>
          <a:xfrm>
            <a:off x="6332304" y="1889435"/>
            <a:ext cx="5264919" cy="34163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800" dirty="0">
                <a:solidFill>
                  <a:schemeClr val="dk1"/>
                </a:solidFill>
                <a:latin typeface="Calibri"/>
                <a:ea typeface="Calibri"/>
                <a:cs typeface="Calibri"/>
                <a:sym typeface="Calibri"/>
              </a:rPr>
              <a:t>Persoon met migratieachtergrond (externe oriëntatie)</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Meer gericht op:</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Ondersteunen en bevestigen van groepsnormen</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Complexiteit toedekken</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Conflicten toedekken</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Indirecte communicatie</a:t>
            </a:r>
            <a:endParaRPr dirty="0"/>
          </a:p>
          <a:p>
            <a:pPr marL="285750" marR="0" lvl="0" indent="-285750" algn="l" rtl="0">
              <a:spcBef>
                <a:spcPts val="0"/>
              </a:spcBef>
              <a:spcAft>
                <a:spcPts val="0"/>
              </a:spcAft>
              <a:buClr>
                <a:schemeClr val="dk1"/>
              </a:buClr>
              <a:buSzPts val="1800"/>
              <a:buFont typeface="Arial"/>
              <a:buChar char="•"/>
            </a:pPr>
            <a:r>
              <a:rPr lang="nl-NL" sz="1800" dirty="0">
                <a:solidFill>
                  <a:schemeClr val="dk1"/>
                </a:solidFill>
                <a:latin typeface="Calibri"/>
                <a:ea typeface="Calibri"/>
                <a:cs typeface="Calibri"/>
                <a:sym typeface="Calibri"/>
              </a:rPr>
              <a:t>Relatie gericht:</a:t>
            </a:r>
            <a:endParaRPr dirty="0"/>
          </a:p>
          <a:p>
            <a:pPr marL="0" marR="0" lvl="0" indent="0" algn="l" rtl="0">
              <a:spcBef>
                <a:spcPts val="0"/>
              </a:spcBef>
              <a:spcAft>
                <a:spcPts val="0"/>
              </a:spcAft>
              <a:buNone/>
            </a:pPr>
            <a:r>
              <a:rPr lang="nl-NL" sz="1800" dirty="0">
                <a:solidFill>
                  <a:schemeClr val="dk1"/>
                </a:solidFill>
                <a:latin typeface="Calibri"/>
                <a:ea typeface="Calibri"/>
                <a:cs typeface="Calibri"/>
                <a:sym typeface="Calibri"/>
              </a:rPr>
              <a:t>	* </a:t>
            </a:r>
            <a:r>
              <a:rPr lang="nl-NL" sz="1800" i="1" dirty="0">
                <a:solidFill>
                  <a:schemeClr val="dk1"/>
                </a:solidFill>
                <a:latin typeface="Calibri"/>
                <a:ea typeface="Calibri"/>
                <a:cs typeface="Calibri"/>
                <a:sym typeface="Calibri"/>
              </a:rPr>
              <a:t>verbinding persoonlijk en zakelijk</a:t>
            </a:r>
            <a:endParaRPr dirty="0"/>
          </a:p>
          <a:p>
            <a:pPr marL="0" marR="0" lvl="0" indent="0" algn="l" rtl="0">
              <a:spcBef>
                <a:spcPts val="0"/>
              </a:spcBef>
              <a:spcAft>
                <a:spcPts val="0"/>
              </a:spcAft>
              <a:buNone/>
            </a:pPr>
            <a:r>
              <a:rPr lang="nl-NL" sz="1800" i="1" dirty="0">
                <a:solidFill>
                  <a:schemeClr val="dk1"/>
                </a:solidFill>
                <a:latin typeface="Calibri"/>
                <a:ea typeface="Calibri"/>
                <a:cs typeface="Calibri"/>
                <a:sym typeface="Calibri"/>
              </a:rPr>
              <a:t>	* sociaal voorgeschreven reacties</a:t>
            </a:r>
            <a:endParaRPr dirty="0"/>
          </a:p>
          <a:p>
            <a:pPr marL="0" marR="0" lvl="0" indent="0" algn="l" rtl="0">
              <a:spcBef>
                <a:spcPts val="0"/>
              </a:spcBef>
              <a:spcAft>
                <a:spcPts val="0"/>
              </a:spcAft>
              <a:buNone/>
            </a:pPr>
            <a:r>
              <a:rPr lang="nl-NL" sz="1800" i="1" dirty="0">
                <a:solidFill>
                  <a:schemeClr val="dk1"/>
                </a:solidFill>
                <a:latin typeface="Calibri"/>
                <a:ea typeface="Calibri"/>
                <a:cs typeface="Calibri"/>
                <a:sym typeface="Calibri"/>
              </a:rPr>
              <a:t>	* aandacht voor bedoeling en relatie</a:t>
            </a:r>
            <a:endParaRPr sz="1800" dirty="0">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Google Shape;134;p6"/>
          <p:cNvPicPr preferRelativeResize="0"/>
          <p:nvPr/>
        </p:nvPicPr>
        <p:blipFill rotWithShape="1">
          <a:blip r:embed="rId3">
            <a:alphaModFix/>
          </a:blip>
          <a:srcRect b="24276"/>
          <a:stretch/>
        </p:blipFill>
        <p:spPr>
          <a:xfrm>
            <a:off x="261705" y="167383"/>
            <a:ext cx="1168400" cy="1096338"/>
          </a:xfrm>
          <a:prstGeom prst="rect">
            <a:avLst/>
          </a:prstGeom>
          <a:noFill/>
          <a:ln>
            <a:noFill/>
          </a:ln>
        </p:spPr>
      </p:pic>
      <p:sp>
        <p:nvSpPr>
          <p:cNvPr id="135" name="Google Shape;135;p6"/>
          <p:cNvSpPr txBox="1"/>
          <p:nvPr/>
        </p:nvSpPr>
        <p:spPr>
          <a:xfrm>
            <a:off x="2064142" y="1899530"/>
            <a:ext cx="2006127" cy="421653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Zelf-</a:t>
            </a:r>
            <a:endParaRPr/>
          </a:p>
          <a:p>
            <a:pPr marL="0" marR="0" lvl="0" indent="0" algn="ctr" rtl="0">
              <a:spcBef>
                <a:spcPts val="0"/>
              </a:spcBef>
              <a:spcAft>
                <a:spcPts val="0"/>
              </a:spcAft>
              <a:buNone/>
            </a:pPr>
            <a:r>
              <a:rPr lang="nl-NL" sz="1800">
                <a:solidFill>
                  <a:schemeClr val="dk1"/>
                </a:solidFill>
                <a:latin typeface="Calibri"/>
                <a:ea typeface="Calibri"/>
                <a:cs typeface="Calibri"/>
                <a:sym typeface="Calibri"/>
              </a:rPr>
              <a:t>ontwikkeling</a:t>
            </a:r>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r>
              <a:rPr lang="nl-NL" sz="1800">
                <a:solidFill>
                  <a:schemeClr val="dk1"/>
                </a:solidFill>
                <a:latin typeface="Calibri"/>
                <a:ea typeface="Calibri"/>
                <a:cs typeface="Calibri"/>
                <a:sym typeface="Calibri"/>
              </a:rPr>
              <a:t>Erkenning</a:t>
            </a:r>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r>
              <a:rPr lang="nl-NL" sz="1800">
                <a:solidFill>
                  <a:schemeClr val="dk1"/>
                </a:solidFill>
                <a:latin typeface="Calibri"/>
                <a:ea typeface="Calibri"/>
                <a:cs typeface="Calibri"/>
                <a:sym typeface="Calibri"/>
              </a:rPr>
              <a:t>Acceptatie</a:t>
            </a:r>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r>
              <a:rPr lang="nl-NL" sz="1800">
                <a:solidFill>
                  <a:schemeClr val="dk1"/>
                </a:solidFill>
                <a:latin typeface="Calibri"/>
                <a:ea typeface="Calibri"/>
                <a:cs typeface="Calibri"/>
                <a:sym typeface="Calibri"/>
              </a:rPr>
              <a:t>Zekerheid</a:t>
            </a:r>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r>
              <a:rPr lang="nl-NL" sz="1800">
                <a:solidFill>
                  <a:schemeClr val="dk1"/>
                </a:solidFill>
                <a:latin typeface="Calibri"/>
                <a:ea typeface="Calibri"/>
                <a:cs typeface="Calibri"/>
                <a:sym typeface="Calibri"/>
              </a:rPr>
              <a:t>Primaire behoeften</a:t>
            </a:r>
            <a:endParaRPr/>
          </a:p>
        </p:txBody>
      </p:sp>
      <p:sp>
        <p:nvSpPr>
          <p:cNvPr id="136" name="Google Shape;136;p6"/>
          <p:cNvSpPr txBox="1"/>
          <p:nvPr/>
        </p:nvSpPr>
        <p:spPr>
          <a:xfrm>
            <a:off x="8121731" y="2149637"/>
            <a:ext cx="2006127" cy="378565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nl-NL" sz="1800">
                <a:solidFill>
                  <a:schemeClr val="dk1"/>
                </a:solidFill>
                <a:latin typeface="Calibri"/>
                <a:ea typeface="Calibri"/>
                <a:cs typeface="Calibri"/>
                <a:sym typeface="Calibri"/>
              </a:rPr>
              <a:t>Eer</a:t>
            </a:r>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r>
              <a:rPr lang="nl-NL" sz="1800">
                <a:solidFill>
                  <a:schemeClr val="dk1"/>
                </a:solidFill>
                <a:latin typeface="Calibri"/>
                <a:ea typeface="Calibri"/>
                <a:cs typeface="Calibri"/>
                <a:sym typeface="Calibri"/>
              </a:rPr>
              <a:t>Goede naam</a:t>
            </a:r>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r>
              <a:rPr lang="nl-NL" sz="1800">
                <a:solidFill>
                  <a:schemeClr val="dk1"/>
                </a:solidFill>
                <a:latin typeface="Calibri"/>
                <a:ea typeface="Calibri"/>
                <a:cs typeface="Calibri"/>
                <a:sym typeface="Calibri"/>
              </a:rPr>
              <a:t>Behagen van </a:t>
            </a:r>
            <a:endParaRPr/>
          </a:p>
          <a:p>
            <a:pPr marL="0" marR="0" lvl="0" indent="0" algn="ctr" rtl="0">
              <a:spcBef>
                <a:spcPts val="0"/>
              </a:spcBef>
              <a:spcAft>
                <a:spcPts val="0"/>
              </a:spcAft>
              <a:buNone/>
            </a:pPr>
            <a:r>
              <a:rPr lang="nl-NL" sz="1800">
                <a:solidFill>
                  <a:schemeClr val="dk1"/>
                </a:solidFill>
                <a:latin typeface="Calibri"/>
                <a:ea typeface="Calibri"/>
                <a:cs typeface="Calibri"/>
                <a:sym typeface="Calibri"/>
              </a:rPr>
              <a:t>eigen groep</a:t>
            </a:r>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r>
              <a:rPr lang="nl-NL" sz="1800">
                <a:solidFill>
                  <a:schemeClr val="dk1"/>
                </a:solidFill>
                <a:latin typeface="Calibri"/>
                <a:ea typeface="Calibri"/>
                <a:cs typeface="Calibri"/>
                <a:sym typeface="Calibri"/>
              </a:rPr>
              <a:t>Primaire behoeften</a:t>
            </a:r>
            <a:endParaRPr/>
          </a:p>
        </p:txBody>
      </p:sp>
      <p:sp>
        <p:nvSpPr>
          <p:cNvPr id="137" name="Google Shape;137;p6"/>
          <p:cNvSpPr/>
          <p:nvPr/>
        </p:nvSpPr>
        <p:spPr>
          <a:xfrm>
            <a:off x="574036" y="922712"/>
            <a:ext cx="4986337" cy="5343525"/>
          </a:xfrm>
          <a:prstGeom prst="triangle">
            <a:avLst>
              <a:gd name="adj" fmla="val 50000"/>
            </a:avLst>
          </a:prstGeom>
          <a:noFill/>
          <a:ln w="38100" cap="flat" cmpd="sng">
            <a:solidFill>
              <a:srgbClr val="C55A1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 name="Google Shape;138;p6"/>
          <p:cNvSpPr/>
          <p:nvPr/>
        </p:nvSpPr>
        <p:spPr>
          <a:xfrm>
            <a:off x="6631627" y="922711"/>
            <a:ext cx="4986337" cy="5343525"/>
          </a:xfrm>
          <a:prstGeom prst="triangle">
            <a:avLst>
              <a:gd name="adj" fmla="val 50000"/>
            </a:avLst>
          </a:prstGeom>
          <a:noFill/>
          <a:ln w="38100" cap="flat" cmpd="sng">
            <a:solidFill>
              <a:srgbClr val="C55A1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39" name="Google Shape;139;p6"/>
          <p:cNvCxnSpPr/>
          <p:nvPr/>
        </p:nvCxnSpPr>
        <p:spPr>
          <a:xfrm>
            <a:off x="2243138" y="2728913"/>
            <a:ext cx="1671637" cy="0"/>
          </a:xfrm>
          <a:prstGeom prst="straightConnector1">
            <a:avLst/>
          </a:prstGeom>
          <a:noFill/>
          <a:ln w="19050" cap="flat" cmpd="sng">
            <a:solidFill>
              <a:schemeClr val="accent2"/>
            </a:solidFill>
            <a:prstDash val="solid"/>
            <a:miter lim="800000"/>
            <a:headEnd type="none" w="sm" len="sm"/>
            <a:tailEnd type="none" w="sm" len="sm"/>
          </a:ln>
        </p:spPr>
      </p:cxnSp>
      <p:cxnSp>
        <p:nvCxnSpPr>
          <p:cNvPr id="140" name="Google Shape;140;p6"/>
          <p:cNvCxnSpPr>
            <a:stCxn id="137" idx="1"/>
            <a:endCxn id="137" idx="5"/>
          </p:cNvCxnSpPr>
          <p:nvPr/>
        </p:nvCxnSpPr>
        <p:spPr>
          <a:xfrm>
            <a:off x="1820620" y="3594475"/>
            <a:ext cx="2493300" cy="0"/>
          </a:xfrm>
          <a:prstGeom prst="straightConnector1">
            <a:avLst/>
          </a:prstGeom>
          <a:noFill/>
          <a:ln w="19050" cap="flat" cmpd="sng">
            <a:solidFill>
              <a:schemeClr val="accent2"/>
            </a:solidFill>
            <a:prstDash val="solid"/>
            <a:miter lim="800000"/>
            <a:headEnd type="none" w="sm" len="sm"/>
            <a:tailEnd type="none" w="sm" len="sm"/>
          </a:ln>
        </p:spPr>
      </p:cxnSp>
      <p:cxnSp>
        <p:nvCxnSpPr>
          <p:cNvPr id="141" name="Google Shape;141;p6"/>
          <p:cNvCxnSpPr/>
          <p:nvPr/>
        </p:nvCxnSpPr>
        <p:spPr>
          <a:xfrm>
            <a:off x="1343026" y="4572000"/>
            <a:ext cx="3414712" cy="0"/>
          </a:xfrm>
          <a:prstGeom prst="straightConnector1">
            <a:avLst/>
          </a:prstGeom>
          <a:noFill/>
          <a:ln w="19050" cap="flat" cmpd="sng">
            <a:solidFill>
              <a:schemeClr val="accent2"/>
            </a:solidFill>
            <a:prstDash val="solid"/>
            <a:miter lim="800000"/>
            <a:headEnd type="none" w="sm" len="sm"/>
            <a:tailEnd type="none" w="sm" len="sm"/>
          </a:ln>
        </p:spPr>
      </p:cxnSp>
      <p:cxnSp>
        <p:nvCxnSpPr>
          <p:cNvPr id="142" name="Google Shape;142;p6"/>
          <p:cNvCxnSpPr/>
          <p:nvPr/>
        </p:nvCxnSpPr>
        <p:spPr>
          <a:xfrm>
            <a:off x="985838" y="5386388"/>
            <a:ext cx="4129087" cy="0"/>
          </a:xfrm>
          <a:prstGeom prst="straightConnector1">
            <a:avLst/>
          </a:prstGeom>
          <a:noFill/>
          <a:ln w="19050" cap="flat" cmpd="sng">
            <a:solidFill>
              <a:schemeClr val="accent2"/>
            </a:solidFill>
            <a:prstDash val="solid"/>
            <a:miter lim="800000"/>
            <a:headEnd type="none" w="sm" len="sm"/>
            <a:tailEnd type="none" w="sm" len="sm"/>
          </a:ln>
        </p:spPr>
      </p:cxnSp>
      <p:cxnSp>
        <p:nvCxnSpPr>
          <p:cNvPr id="143" name="Google Shape;143;p6"/>
          <p:cNvCxnSpPr/>
          <p:nvPr/>
        </p:nvCxnSpPr>
        <p:spPr>
          <a:xfrm>
            <a:off x="8301038" y="2728913"/>
            <a:ext cx="1657350" cy="0"/>
          </a:xfrm>
          <a:prstGeom prst="straightConnector1">
            <a:avLst/>
          </a:prstGeom>
          <a:noFill/>
          <a:ln w="19050" cap="flat" cmpd="sng">
            <a:solidFill>
              <a:schemeClr val="accent2"/>
            </a:solidFill>
            <a:prstDash val="solid"/>
            <a:miter lim="800000"/>
            <a:headEnd type="none" w="sm" len="sm"/>
            <a:tailEnd type="none" w="sm" len="sm"/>
          </a:ln>
        </p:spPr>
      </p:cxnSp>
      <p:sp>
        <p:nvSpPr>
          <p:cNvPr id="144" name="Google Shape;144;p6"/>
          <p:cNvSpPr txBox="1"/>
          <p:nvPr/>
        </p:nvSpPr>
        <p:spPr>
          <a:xfrm>
            <a:off x="1618123" y="372599"/>
            <a:ext cx="2693596" cy="40006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nl-NL" sz="2000" dirty="0">
                <a:solidFill>
                  <a:schemeClr val="accent2">
                    <a:lumMod val="75000"/>
                  </a:schemeClr>
                </a:solidFill>
                <a:latin typeface="Calibri"/>
                <a:cs typeface="Calibri"/>
                <a:sym typeface="Calibri"/>
              </a:rPr>
              <a:t>Piramide van Maslow</a:t>
            </a:r>
            <a:endParaRPr sz="2000" dirty="0">
              <a:solidFill>
                <a:schemeClr val="accent2">
                  <a:lumMod val="75000"/>
                </a:schemeClr>
              </a:solidFill>
              <a:latin typeface="Calibri"/>
              <a:cs typeface="Calibri"/>
            </a:endParaRPr>
          </a:p>
        </p:txBody>
      </p:sp>
      <p:sp>
        <p:nvSpPr>
          <p:cNvPr id="145" name="Google Shape;145;p6"/>
          <p:cNvSpPr txBox="1"/>
          <p:nvPr/>
        </p:nvSpPr>
        <p:spPr>
          <a:xfrm>
            <a:off x="7777996" y="342900"/>
            <a:ext cx="2693596" cy="40006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nl-NL" sz="2000" dirty="0">
                <a:solidFill>
                  <a:schemeClr val="accent2">
                    <a:lumMod val="75000"/>
                  </a:schemeClr>
                </a:solidFill>
                <a:latin typeface="Calibri"/>
                <a:cs typeface="Calibri"/>
                <a:sym typeface="Calibri"/>
              </a:rPr>
              <a:t>Piramide van </a:t>
            </a:r>
            <a:r>
              <a:rPr lang="nl-NL" sz="2000" dirty="0" err="1">
                <a:solidFill>
                  <a:schemeClr val="accent2">
                    <a:lumMod val="75000"/>
                  </a:schemeClr>
                </a:solidFill>
                <a:latin typeface="Calibri"/>
                <a:cs typeface="Calibri"/>
                <a:sym typeface="Calibri"/>
              </a:rPr>
              <a:t>Pinto</a:t>
            </a:r>
            <a:endParaRPr sz="2000" dirty="0">
              <a:solidFill>
                <a:schemeClr val="accent2">
                  <a:lumMod val="75000"/>
                </a:schemeClr>
              </a:solidFill>
              <a:latin typeface="Calibri"/>
              <a:cs typeface="Calibri"/>
              <a:sym typeface="Calibri"/>
            </a:endParaRPr>
          </a:p>
        </p:txBody>
      </p:sp>
      <p:cxnSp>
        <p:nvCxnSpPr>
          <p:cNvPr id="146" name="Google Shape;146;p6"/>
          <p:cNvCxnSpPr/>
          <p:nvPr/>
        </p:nvCxnSpPr>
        <p:spPr>
          <a:xfrm>
            <a:off x="7777996" y="3757613"/>
            <a:ext cx="2693596" cy="0"/>
          </a:xfrm>
          <a:prstGeom prst="straightConnector1">
            <a:avLst/>
          </a:prstGeom>
          <a:noFill/>
          <a:ln w="19050" cap="flat" cmpd="sng">
            <a:solidFill>
              <a:schemeClr val="accent2"/>
            </a:solidFill>
            <a:prstDash val="solid"/>
            <a:miter lim="800000"/>
            <a:headEnd type="none" w="sm" len="sm"/>
            <a:tailEnd type="none" w="sm" len="sm"/>
          </a:ln>
        </p:spPr>
      </p:cxnSp>
      <p:cxnSp>
        <p:nvCxnSpPr>
          <p:cNvPr id="147" name="Google Shape;147;p6"/>
          <p:cNvCxnSpPr/>
          <p:nvPr/>
        </p:nvCxnSpPr>
        <p:spPr>
          <a:xfrm>
            <a:off x="7129461" y="5172078"/>
            <a:ext cx="3986214" cy="0"/>
          </a:xfrm>
          <a:prstGeom prst="straightConnector1">
            <a:avLst/>
          </a:prstGeom>
          <a:noFill/>
          <a:ln w="19050" cap="flat" cmpd="sng">
            <a:solidFill>
              <a:schemeClr val="accent2"/>
            </a:solidFill>
            <a:prstDash val="solid"/>
            <a:miter lim="800000"/>
            <a:headEnd type="none" w="sm" len="sm"/>
            <a:tailEnd type="none" w="sm" len="sm"/>
          </a:ln>
        </p:spPr>
      </p:cxnSp>
      <p:sp>
        <p:nvSpPr>
          <p:cNvPr id="148" name="Google Shape;148;p6"/>
          <p:cNvSpPr txBox="1"/>
          <p:nvPr/>
        </p:nvSpPr>
        <p:spPr>
          <a:xfrm>
            <a:off x="4162800" y="384561"/>
            <a:ext cx="39588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i="1" dirty="0">
                <a:solidFill>
                  <a:schemeClr val="dk1"/>
                </a:solidFill>
                <a:latin typeface="Calibri"/>
                <a:ea typeface="Calibri"/>
                <a:cs typeface="Calibri"/>
                <a:sym typeface="Calibri"/>
              </a:rPr>
              <a:t>Een heel belangrijk verschil tussen de piramide van Maslow en de piramide van </a:t>
            </a:r>
            <a:r>
              <a:rPr lang="nl-NL" i="1" dirty="0" err="1">
                <a:solidFill>
                  <a:schemeClr val="dk1"/>
                </a:solidFill>
                <a:latin typeface="Calibri"/>
                <a:ea typeface="Calibri"/>
                <a:cs typeface="Calibri"/>
                <a:sym typeface="Calibri"/>
              </a:rPr>
              <a:t>Pinto</a:t>
            </a:r>
            <a:r>
              <a:rPr lang="nl-NL" i="1" dirty="0">
                <a:solidFill>
                  <a:schemeClr val="dk1"/>
                </a:solidFill>
                <a:latin typeface="Calibri"/>
                <a:ea typeface="Calibri"/>
                <a:cs typeface="Calibri"/>
                <a:sym typeface="Calibri"/>
              </a:rPr>
              <a:t> is dat bij de</a:t>
            </a:r>
            <a:endParaRPr sz="1000" i="1" dirty="0">
              <a:solidFill>
                <a:schemeClr val="dk1"/>
              </a:solidFill>
            </a:endParaRPr>
          </a:p>
          <a:p>
            <a:pPr marL="0" lvl="0" indent="0" algn="l" rtl="0">
              <a:spcBef>
                <a:spcPts val="0"/>
              </a:spcBef>
              <a:spcAft>
                <a:spcPts val="0"/>
              </a:spcAft>
              <a:buNone/>
            </a:pPr>
            <a:r>
              <a:rPr lang="nl-NL" i="1" dirty="0">
                <a:solidFill>
                  <a:schemeClr val="dk1"/>
                </a:solidFill>
                <a:latin typeface="Calibri"/>
                <a:ea typeface="Calibri"/>
                <a:cs typeface="Calibri"/>
                <a:sym typeface="Calibri"/>
              </a:rPr>
              <a:t>laatstgenoemde het eigenbelang ondergeschikt is aan het belang van de groep.</a:t>
            </a:r>
            <a:endParaRPr sz="1000" i="1" dirty="0"/>
          </a:p>
        </p:txBody>
      </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2ca4363ec3c_0_0"/>
          <p:cNvSpPr txBox="1">
            <a:spLocks noGrp="1"/>
          </p:cNvSpPr>
          <p:nvPr>
            <p:ph type="ctrTitle"/>
          </p:nvPr>
        </p:nvSpPr>
        <p:spPr>
          <a:xfrm>
            <a:off x="1524000" y="290457"/>
            <a:ext cx="9144000" cy="18288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nl-NL"/>
              <a:t>Post Traumatische Stress Stoornis</a:t>
            </a:r>
            <a:endParaRPr/>
          </a:p>
        </p:txBody>
      </p:sp>
      <p:pic>
        <p:nvPicPr>
          <p:cNvPr id="154" name="Google Shape;154;g2ca4363ec3c_0_0" descr="FLOATEN SUCCESVOL TEGEN PTSS | FLOATHOUSE"/>
          <p:cNvPicPr preferRelativeResize="0"/>
          <p:nvPr/>
        </p:nvPicPr>
        <p:blipFill rotWithShape="1">
          <a:blip r:embed="rId3">
            <a:alphaModFix/>
          </a:blip>
          <a:srcRect/>
          <a:stretch/>
        </p:blipFill>
        <p:spPr>
          <a:xfrm>
            <a:off x="3527389" y="2502269"/>
            <a:ext cx="5540188" cy="3512372"/>
          </a:xfrm>
          <a:prstGeom prst="rect">
            <a:avLst/>
          </a:prstGeom>
          <a:noFill/>
          <a:ln>
            <a:noFill/>
          </a:ln>
        </p:spPr>
      </p:pic>
      <p:pic>
        <p:nvPicPr>
          <p:cNvPr id="155" name="Google Shape;155;g2ca4363ec3c_0_0" descr="De relatie tussen hoogbegaafdheid en PTSS - IHBV"/>
          <p:cNvPicPr preferRelativeResize="0"/>
          <p:nvPr/>
        </p:nvPicPr>
        <p:blipFill rotWithShape="1">
          <a:blip r:embed="rId4">
            <a:alphaModFix/>
          </a:blip>
          <a:srcRect/>
          <a:stretch/>
        </p:blipFill>
        <p:spPr>
          <a:xfrm>
            <a:off x="2032000" y="184150"/>
            <a:ext cx="8128000" cy="6489700"/>
          </a:xfrm>
          <a:prstGeom prst="rect">
            <a:avLst/>
          </a:prstGeom>
          <a:noFill/>
          <a:ln>
            <a:noFill/>
          </a:ln>
        </p:spPr>
      </p:pic>
      <p:pic>
        <p:nvPicPr>
          <p:cNvPr id="2" name="Google Shape;126;p8">
            <a:extLst>
              <a:ext uri="{FF2B5EF4-FFF2-40B4-BE49-F238E27FC236}">
                <a16:creationId xmlns:a16="http://schemas.microsoft.com/office/drawing/2014/main" id="{B750889C-F79C-493B-0981-640AC3D3CC85}"/>
              </a:ext>
            </a:extLst>
          </p:cNvPr>
          <p:cNvPicPr preferRelativeResize="0"/>
          <p:nvPr/>
        </p:nvPicPr>
        <p:blipFill rotWithShape="1">
          <a:blip r:embed="rId5">
            <a:alphaModFix/>
          </a:blip>
          <a:srcRect b="24276"/>
          <a:stretch/>
        </p:blipFill>
        <p:spPr>
          <a:xfrm>
            <a:off x="261705" y="167383"/>
            <a:ext cx="1168400" cy="1096338"/>
          </a:xfrm>
          <a:prstGeom prst="rect">
            <a:avLst/>
          </a:prstGeom>
          <a:noFill/>
          <a:ln>
            <a:noFill/>
          </a:ln>
        </p:spPr>
      </p:pic>
    </p:spTree>
  </p:cSld>
  <p:clrMapOvr>
    <a:masterClrMapping/>
  </p:clrMapOvr>
  <p:transition spd="slow">
    <p:push dir="u"/>
  </p:transition>
</p:sld>
</file>

<file path=ppt/theme/theme1.xml><?xml version="1.0" encoding="utf-8"?>
<a:theme xmlns:a="http://schemas.openxmlformats.org/drawingml/2006/main"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1143</Words>
  <Application>Microsoft Office PowerPoint</Application>
  <PresentationFormat>Breedbeeld</PresentationFormat>
  <Paragraphs>247</Paragraphs>
  <Slides>21</Slides>
  <Notes>17</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21</vt:i4>
      </vt:variant>
    </vt:vector>
  </HeadingPairs>
  <TitlesOfParts>
    <vt:vector size="24" baseType="lpstr">
      <vt:lpstr>Arial</vt:lpstr>
      <vt:lpstr>Calibri</vt:lpstr>
      <vt:lpstr>Kantoorthema</vt:lpstr>
      <vt:lpstr>PowerPoint-presentatie</vt:lpstr>
      <vt:lpstr>Achtergrond en PTSS - klachten bij/van nieuwkomers</vt:lpstr>
      <vt:lpstr>PowerPoint-presentatie</vt:lpstr>
      <vt:lpstr>PowerPoint-presentatie</vt:lpstr>
      <vt:lpstr>PowerPoint-presentatie</vt:lpstr>
      <vt:lpstr>PowerPoint-presentatie</vt:lpstr>
      <vt:lpstr>PowerPoint-presentatie</vt:lpstr>
      <vt:lpstr>PowerPoint-presentatie</vt:lpstr>
      <vt:lpstr>Post Traumatische Stress Stoornis</vt:lpstr>
      <vt:lpstr>PTSD is een wond op de ziel waar veel vluchtelingen onder gebukt gaan. </vt:lpstr>
      <vt:lpstr>PowerPoint-presentatie</vt:lpstr>
      <vt:lpstr>PowerPoint-presentatie</vt:lpstr>
      <vt:lpstr>Oorzaken van PTSS</vt:lpstr>
      <vt:lpstr>Factoren ontwikkeling PTSS</vt:lpstr>
      <vt:lpstr>                 Symptomen van PTSS</vt:lpstr>
      <vt:lpstr>PowerPoint-presentatie</vt:lpstr>
      <vt:lpstr>Complexe PTSS</vt:lpstr>
      <vt:lpstr>Behandeling</vt:lpstr>
      <vt:lpstr>Wat is belangrijk in een ‘gezonde” leeromgeving bij mensen die PTSS klachten hebben?</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en PTSS - klachten bij/van nieuwkomers</dc:title>
  <dc:creator>Marieke van Sambeek</dc:creator>
  <cp:lastModifiedBy>Esther Leemans</cp:lastModifiedBy>
  <cp:revision>4</cp:revision>
  <dcterms:created xsi:type="dcterms:W3CDTF">2023-06-06T14:36:13Z</dcterms:created>
  <dcterms:modified xsi:type="dcterms:W3CDTF">2024-04-16T12:41:38Z</dcterms:modified>
</cp:coreProperties>
</file>