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sldIdLst>
    <p:sldId id="275" r:id="rId2"/>
    <p:sldId id="256" r:id="rId3"/>
    <p:sldId id="257" r:id="rId4"/>
    <p:sldId id="258" r:id="rId5"/>
    <p:sldId id="259" r:id="rId6"/>
    <p:sldId id="260" r:id="rId7"/>
    <p:sldId id="261" r:id="rId8"/>
    <p:sldId id="262" r:id="rId9"/>
    <p:sldId id="263" r:id="rId10"/>
    <p:sldId id="264" r:id="rId11"/>
    <p:sldId id="265" r:id="rId12"/>
    <p:sldId id="278" r:id="rId13"/>
    <p:sldId id="266" r:id="rId14"/>
    <p:sldId id="267" r:id="rId15"/>
    <p:sldId id="268" r:id="rId16"/>
    <p:sldId id="274" r:id="rId17"/>
    <p:sldId id="271" r:id="rId18"/>
    <p:sldId id="272" r:id="rId19"/>
    <p:sldId id="276" r:id="rId20"/>
    <p:sldId id="277" r:id="rId21"/>
    <p:sldId id="273" r:id="rId2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4" roundtripDataSignature="AMtx7mjLQfuAmjcu+nhWgolGYG4HnxWlt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ECA5F97-4AE0-4CE0-95EE-AEC9F6DD6F61}">
  <a:tblStyle styleId="{6ECA5F97-4AE0-4CE0-95EE-AEC9F6DD6F61}"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70"/>
    <p:restoredTop sz="94715"/>
  </p:normalViewPr>
  <p:slideViewPr>
    <p:cSldViewPr snapToGrid="0">
      <p:cViewPr varScale="1">
        <p:scale>
          <a:sx n="36" d="100"/>
          <a:sy n="36" d="100"/>
        </p:scale>
        <p:origin x="116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customschemas.google.com/relationships/presentationmetadata" Target="meta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2ca4363ec3c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5" name="Google Shape;165;g2ca4363ec3c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2ca4363ec3c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5" name="Google Shape;165;g2ca4363ec3c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306725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2ca4363ec3c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1" name="Google Shape;171;g2ca4363ec3c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2ca4363ec3c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7" name="Google Shape;177;g2ca4363ec3c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2ca4363ec3c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3" name="Google Shape;183;g2ca4363ec3c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g2ca4363ec3c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9" name="Google Shape;199;g2ca4363ec3c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2ca4363ec3c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5" name="Google Shape;205;g2ca4363ec3c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1" name="Google Shape;211;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4" name="Google Shape;9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1" name="Google Shape;101;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8" name="Google Shape;108;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6" name="Google Shape;116;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4" name="Google Shape;124;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2" name="Google Shape;132;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2ca4363ec3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1" name="Google Shape;151;g2ca4363ec3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2ca4363ec3c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8" name="Google Shape;158;g2ca4363ec3c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eldia" type="title">
  <p:cSld name="TITLE">
    <p:spTree>
      <p:nvGrpSpPr>
        <p:cNvPr id="1" name="Shape 11"/>
        <p:cNvGrpSpPr/>
        <p:nvPr/>
      </p:nvGrpSpPr>
      <p:grpSpPr>
        <a:xfrm>
          <a:off x="0" y="0"/>
          <a:ext cx="0" cy="0"/>
          <a:chOff x="0" y="0"/>
          <a:chExt cx="0" cy="0"/>
        </a:xfrm>
      </p:grpSpPr>
      <p:sp>
        <p:nvSpPr>
          <p:cNvPr id="12" name="Google Shape;12;p1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4"/>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el en verticale tekst" type="vertTx">
  <p:cSld name="VERTICAL_TEXT">
    <p:spTree>
      <p:nvGrpSpPr>
        <p:cNvPr id="1" name="Shape 68"/>
        <p:cNvGrpSpPr/>
        <p:nvPr/>
      </p:nvGrpSpPr>
      <p:grpSpPr>
        <a:xfrm>
          <a:off x="0" y="0"/>
          <a:ext cx="0" cy="0"/>
          <a:chOff x="0" y="0"/>
          <a:chExt cx="0" cy="0"/>
        </a:xfrm>
      </p:grpSpPr>
      <p:sp>
        <p:nvSpPr>
          <p:cNvPr id="69" name="Google Shape;69;p2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23"/>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e titel en tekst" type="vertTitleAndTx">
  <p:cSld name="VERTICAL_TITLE_AND_VERTICAL_TEXT">
    <p:spTree>
      <p:nvGrpSpPr>
        <p:cNvPr id="1" name="Shape 74"/>
        <p:cNvGrpSpPr/>
        <p:nvPr/>
      </p:nvGrpSpPr>
      <p:grpSpPr>
        <a:xfrm>
          <a:off x="0" y="0"/>
          <a:ext cx="0" cy="0"/>
          <a:chOff x="0" y="0"/>
          <a:chExt cx="0" cy="0"/>
        </a:xfrm>
      </p:grpSpPr>
      <p:sp>
        <p:nvSpPr>
          <p:cNvPr id="75" name="Google Shape;75;p24"/>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4"/>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el en object" type="obj">
  <p:cSld name="OBJECT">
    <p:spTree>
      <p:nvGrpSpPr>
        <p:cNvPr id="1" name="Shape 17"/>
        <p:cNvGrpSpPr/>
        <p:nvPr/>
      </p:nvGrpSpPr>
      <p:grpSpPr>
        <a:xfrm>
          <a:off x="0" y="0"/>
          <a:ext cx="0" cy="0"/>
          <a:chOff x="0" y="0"/>
          <a:chExt cx="0" cy="0"/>
        </a:xfrm>
      </p:grpSpPr>
      <p:sp>
        <p:nvSpPr>
          <p:cNvPr id="18" name="Google Shape;18;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ekop" type="secHead">
  <p:cSld name="SECTION_HEADER">
    <p:spTree>
      <p:nvGrpSpPr>
        <p:cNvPr id="1" name="Shape 23"/>
        <p:cNvGrpSpPr/>
        <p:nvPr/>
      </p:nvGrpSpPr>
      <p:grpSpPr>
        <a:xfrm>
          <a:off x="0" y="0"/>
          <a:ext cx="0" cy="0"/>
          <a:chOff x="0" y="0"/>
          <a:chExt cx="0" cy="0"/>
        </a:xfrm>
      </p:grpSpPr>
      <p:sp>
        <p:nvSpPr>
          <p:cNvPr id="24" name="Google Shape;24;p16"/>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6"/>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Inhoud van twee" type="twoObj">
  <p:cSld name="TWO_OBJECTS">
    <p:spTree>
      <p:nvGrpSpPr>
        <p:cNvPr id="1" name="Shape 29"/>
        <p:cNvGrpSpPr/>
        <p:nvPr/>
      </p:nvGrpSpPr>
      <p:grpSpPr>
        <a:xfrm>
          <a:off x="0" y="0"/>
          <a:ext cx="0" cy="0"/>
          <a:chOff x="0" y="0"/>
          <a:chExt cx="0" cy="0"/>
        </a:xfrm>
      </p:grpSpPr>
      <p:sp>
        <p:nvSpPr>
          <p:cNvPr id="30" name="Google Shape;30;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7"/>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7"/>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Vergelijking" type="twoTxTwoObj">
  <p:cSld name="TWO_OBJECTS_WITH_TEXT">
    <p:spTree>
      <p:nvGrpSpPr>
        <p:cNvPr id="1" name="Shape 36"/>
        <p:cNvGrpSpPr/>
        <p:nvPr/>
      </p:nvGrpSpPr>
      <p:grpSpPr>
        <a:xfrm>
          <a:off x="0" y="0"/>
          <a:ext cx="0" cy="0"/>
          <a:chOff x="0" y="0"/>
          <a:chExt cx="0" cy="0"/>
        </a:xfrm>
      </p:grpSpPr>
      <p:sp>
        <p:nvSpPr>
          <p:cNvPr id="37" name="Google Shape;37;p18"/>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8"/>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8"/>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8"/>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8"/>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Alleen titel" type="titleOnly">
  <p:cSld name="TITLE_ONLY">
    <p:spTree>
      <p:nvGrpSpPr>
        <p:cNvPr id="1" name="Shape 45"/>
        <p:cNvGrpSpPr/>
        <p:nvPr/>
      </p:nvGrpSpPr>
      <p:grpSpPr>
        <a:xfrm>
          <a:off x="0" y="0"/>
          <a:ext cx="0" cy="0"/>
          <a:chOff x="0" y="0"/>
          <a:chExt cx="0" cy="0"/>
        </a:xfrm>
      </p:grpSpPr>
      <p:sp>
        <p:nvSpPr>
          <p:cNvPr id="46" name="Google Shape;46;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Leeg" type="blank">
  <p:cSld name="BLANK">
    <p:spTree>
      <p:nvGrpSpPr>
        <p:cNvPr id="1" name="Shape 50"/>
        <p:cNvGrpSpPr/>
        <p:nvPr/>
      </p:nvGrpSpPr>
      <p:grpSpPr>
        <a:xfrm>
          <a:off x="0" y="0"/>
          <a:ext cx="0" cy="0"/>
          <a:chOff x="0" y="0"/>
          <a:chExt cx="0" cy="0"/>
        </a:xfrm>
      </p:grpSpPr>
      <p:sp>
        <p:nvSpPr>
          <p:cNvPr id="51" name="Google Shape;51;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Inhoud met bijschrift" type="objTx">
  <p:cSld name="OBJECT_WITH_CAPTION_TEXT">
    <p:spTree>
      <p:nvGrpSpPr>
        <p:cNvPr id="1" name="Shape 54"/>
        <p:cNvGrpSpPr/>
        <p:nvPr/>
      </p:nvGrpSpPr>
      <p:grpSpPr>
        <a:xfrm>
          <a:off x="0" y="0"/>
          <a:ext cx="0" cy="0"/>
          <a:chOff x="0" y="0"/>
          <a:chExt cx="0" cy="0"/>
        </a:xfrm>
      </p:grpSpPr>
      <p:sp>
        <p:nvSpPr>
          <p:cNvPr id="55" name="Google Shape;55;p2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21"/>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21"/>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Afbeelding met bijschrift" type="picTx">
  <p:cSld name="PICTURE_WITH_CAPTION_TEXT">
    <p:spTree>
      <p:nvGrpSpPr>
        <p:cNvPr id="1" name="Shape 61"/>
        <p:cNvGrpSpPr/>
        <p:nvPr/>
      </p:nvGrpSpPr>
      <p:grpSpPr>
        <a:xfrm>
          <a:off x="0" y="0"/>
          <a:ext cx="0" cy="0"/>
          <a:chOff x="0" y="0"/>
          <a:chExt cx="0" cy="0"/>
        </a:xfrm>
      </p:grpSpPr>
      <p:sp>
        <p:nvSpPr>
          <p:cNvPr id="62" name="Google Shape;62;p2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22"/>
          <p:cNvSpPr>
            <a:spLocks noGrp="1"/>
          </p:cNvSpPr>
          <p:nvPr>
            <p:ph type="pic" idx="2"/>
          </p:nvPr>
        </p:nvSpPr>
        <p:spPr>
          <a:xfrm>
            <a:off x="5183188" y="987425"/>
            <a:ext cx="6172200" cy="4873625"/>
          </a:xfrm>
          <a:prstGeom prst="rect">
            <a:avLst/>
          </a:prstGeom>
          <a:noFill/>
          <a:ln>
            <a:noFill/>
          </a:ln>
        </p:spPr>
      </p:sp>
      <p:sp>
        <p:nvSpPr>
          <p:cNvPr id="64" name="Google Shape;64;p22"/>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nl-NL"/>
              <a:t>‹nr.›</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gedragsproblemenindeklas.nl/onderwijsboeken/boek-de-traumasensitieve-schoo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pic>
        <p:nvPicPr>
          <p:cNvPr id="12" name="Afbeelding 11" descr="Afbeelding met Graphics, Lettertype, grafische vormgeving, logo&#10;&#10;Automatisch gegenereerde beschrijving">
            <a:extLst>
              <a:ext uri="{FF2B5EF4-FFF2-40B4-BE49-F238E27FC236}">
                <a16:creationId xmlns:a16="http://schemas.microsoft.com/office/drawing/2014/main" id="{21F6A00F-A2FC-47F2-FF5E-325FC834F1DA}"/>
              </a:ext>
            </a:extLst>
          </p:cNvPr>
          <p:cNvPicPr>
            <a:picLocks noChangeAspect="1"/>
          </p:cNvPicPr>
          <p:nvPr/>
        </p:nvPicPr>
        <p:blipFill>
          <a:blip r:embed="rId2"/>
          <a:stretch>
            <a:fillRect/>
          </a:stretch>
        </p:blipFill>
        <p:spPr>
          <a:xfrm>
            <a:off x="2019783" y="4146632"/>
            <a:ext cx="7772400" cy="1865376"/>
          </a:xfrm>
          <a:prstGeom prst="rect">
            <a:avLst/>
          </a:prstGeom>
          <a:gradFill>
            <a:gsLst>
              <a:gs pos="74000">
                <a:schemeClr val="bg1"/>
              </a:gs>
              <a:gs pos="68000">
                <a:schemeClr val="bg1"/>
              </a:gs>
            </a:gsLst>
            <a:lin ang="5400000" scaled="1"/>
          </a:gradFill>
        </p:spPr>
      </p:pic>
      <p:pic>
        <p:nvPicPr>
          <p:cNvPr id="13" name="Google Shape;88;p1">
            <a:extLst>
              <a:ext uri="{FF2B5EF4-FFF2-40B4-BE49-F238E27FC236}">
                <a16:creationId xmlns:a16="http://schemas.microsoft.com/office/drawing/2014/main" id="{54C72FA2-C383-E2D1-3974-1F277BCE9B9C}"/>
              </a:ext>
            </a:extLst>
          </p:cNvPr>
          <p:cNvPicPr preferRelativeResize="0"/>
          <p:nvPr/>
        </p:nvPicPr>
        <p:blipFill rotWithShape="1">
          <a:blip r:embed="rId3">
            <a:alphaModFix/>
          </a:blip>
          <a:srcRect b="22146"/>
          <a:stretch/>
        </p:blipFill>
        <p:spPr>
          <a:xfrm>
            <a:off x="2019783" y="815114"/>
            <a:ext cx="3013409" cy="2904040"/>
          </a:xfrm>
          <a:prstGeom prst="rect">
            <a:avLst/>
          </a:prstGeom>
          <a:noFill/>
          <a:ln>
            <a:noFill/>
          </a:ln>
        </p:spPr>
      </p:pic>
      <p:pic>
        <p:nvPicPr>
          <p:cNvPr id="14" name="Google Shape;88;p1">
            <a:extLst>
              <a:ext uri="{FF2B5EF4-FFF2-40B4-BE49-F238E27FC236}">
                <a16:creationId xmlns:a16="http://schemas.microsoft.com/office/drawing/2014/main" id="{792FF071-FD08-46F4-C67B-43762FD44D74}"/>
              </a:ext>
            </a:extLst>
          </p:cNvPr>
          <p:cNvPicPr preferRelativeResize="0"/>
          <p:nvPr/>
        </p:nvPicPr>
        <p:blipFill rotWithShape="1">
          <a:blip r:embed="rId3">
            <a:alphaModFix/>
          </a:blip>
          <a:srcRect b="22146"/>
          <a:stretch/>
        </p:blipFill>
        <p:spPr>
          <a:xfrm>
            <a:off x="6778774" y="815114"/>
            <a:ext cx="3013409" cy="2904040"/>
          </a:xfrm>
          <a:prstGeom prst="rect">
            <a:avLst/>
          </a:prstGeom>
          <a:noFill/>
          <a:ln>
            <a:noFill/>
          </a:ln>
        </p:spPr>
      </p:pic>
    </p:spTree>
    <p:extLst>
      <p:ext uri="{BB962C8B-B14F-4D97-AF65-F5344CB8AC3E}">
        <p14:creationId xmlns:p14="http://schemas.microsoft.com/office/powerpoint/2010/main" val="4434251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g2ca4363ec3c_0_6"/>
          <p:cNvSpPr txBox="1">
            <a:spLocks noGrp="1"/>
          </p:cNvSpPr>
          <p:nvPr>
            <p:ph type="title"/>
          </p:nvPr>
        </p:nvSpPr>
        <p:spPr>
          <a:xfrm>
            <a:off x="1632247" y="2208191"/>
            <a:ext cx="3888337" cy="2441589"/>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nl-NL" sz="2400" b="1" dirty="0">
                <a:solidFill>
                  <a:schemeClr val="accent2">
                    <a:lumMod val="75000"/>
                  </a:schemeClr>
                </a:solidFill>
                <a:sym typeface="Arial"/>
              </a:rPr>
              <a:t>PTSD is een wond op de ziel waar veel vluchtelingen onder gebukt gaan. </a:t>
            </a:r>
            <a:endParaRPr sz="2400" b="1" dirty="0">
              <a:solidFill>
                <a:schemeClr val="accent2">
                  <a:lumMod val="75000"/>
                </a:schemeClr>
              </a:solidFill>
              <a:sym typeface="Arial"/>
            </a:endParaRPr>
          </a:p>
        </p:txBody>
      </p:sp>
      <p:sp>
        <p:nvSpPr>
          <p:cNvPr id="161" name="Google Shape;161;g2ca4363ec3c_0_6"/>
          <p:cNvSpPr txBox="1">
            <a:spLocks noGrp="1"/>
          </p:cNvSpPr>
          <p:nvPr>
            <p:ph type="body" idx="1"/>
          </p:nvPr>
        </p:nvSpPr>
        <p:spPr>
          <a:xfrm>
            <a:off x="838200" y="1825625"/>
            <a:ext cx="7749600" cy="35463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endParaRPr/>
          </a:p>
          <a:p>
            <a:pPr marL="0" lvl="0" indent="0" algn="l" rtl="0">
              <a:lnSpc>
                <a:spcPct val="90000"/>
              </a:lnSpc>
              <a:spcBef>
                <a:spcPts val="1000"/>
              </a:spcBef>
              <a:spcAft>
                <a:spcPts val="0"/>
              </a:spcAft>
              <a:buClr>
                <a:schemeClr val="dk1"/>
              </a:buClr>
              <a:buSzPts val="2800"/>
              <a:buNone/>
            </a:pPr>
            <a:endParaRPr/>
          </a:p>
        </p:txBody>
      </p:sp>
      <p:pic>
        <p:nvPicPr>
          <p:cNvPr id="162" name="Google Shape;162;g2ca4363ec3c_0_6"/>
          <p:cNvPicPr preferRelativeResize="0"/>
          <p:nvPr/>
        </p:nvPicPr>
        <p:blipFill>
          <a:blip r:embed="rId3">
            <a:alphaModFix/>
          </a:blip>
          <a:stretch>
            <a:fillRect/>
          </a:stretch>
        </p:blipFill>
        <p:spPr>
          <a:xfrm>
            <a:off x="6746118" y="1175188"/>
            <a:ext cx="3139658" cy="3474592"/>
          </a:xfrm>
          <a:prstGeom prst="rect">
            <a:avLst/>
          </a:prstGeom>
          <a:noFill/>
          <a:ln w="9525" cap="flat" cmpd="sng">
            <a:solidFill>
              <a:schemeClr val="lt1"/>
            </a:solidFill>
            <a:prstDash val="solid"/>
            <a:round/>
            <a:headEnd type="none" w="sm" len="sm"/>
            <a:tailEnd type="none" w="sm" len="sm"/>
          </a:ln>
        </p:spPr>
      </p:pic>
      <p:pic>
        <p:nvPicPr>
          <p:cNvPr id="2" name="Google Shape;126;p8">
            <a:extLst>
              <a:ext uri="{FF2B5EF4-FFF2-40B4-BE49-F238E27FC236}">
                <a16:creationId xmlns:a16="http://schemas.microsoft.com/office/drawing/2014/main" id="{A2B673C2-8520-B28D-F69E-BBD837348491}"/>
              </a:ext>
            </a:extLst>
          </p:cNvPr>
          <p:cNvPicPr preferRelativeResize="0"/>
          <p:nvPr/>
        </p:nvPicPr>
        <p:blipFill rotWithShape="1">
          <a:blip r:embed="rId4">
            <a:alphaModFix/>
          </a:blip>
          <a:srcRect b="24276"/>
          <a:stretch/>
        </p:blipFill>
        <p:spPr>
          <a:xfrm>
            <a:off x="261705" y="167383"/>
            <a:ext cx="1168400" cy="1096338"/>
          </a:xfrm>
          <a:prstGeom prst="rect">
            <a:avLst/>
          </a:prstGeom>
          <a:noFill/>
          <a:ln>
            <a:noFill/>
          </a:ln>
        </p:spPr>
      </p:pic>
    </p:spTree>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8" name="Google Shape;168;g2ca4363ec3c_0_12"/>
          <p:cNvSpPr txBox="1"/>
          <p:nvPr/>
        </p:nvSpPr>
        <p:spPr>
          <a:xfrm>
            <a:off x="3365865" y="476821"/>
            <a:ext cx="6089700" cy="786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nl-NL" sz="2400" b="1" dirty="0">
                <a:solidFill>
                  <a:schemeClr val="accent2">
                    <a:lumMod val="75000"/>
                  </a:schemeClr>
                </a:solidFill>
                <a:latin typeface="Calibri"/>
                <a:cs typeface="Calibri"/>
                <a:sym typeface="Calibri"/>
              </a:rPr>
              <a:t>Eventuele symptomen van PTSS</a:t>
            </a:r>
            <a:endParaRPr sz="2400" b="1" dirty="0">
              <a:solidFill>
                <a:schemeClr val="accent2">
                  <a:lumMod val="75000"/>
                </a:schemeClr>
              </a:solidFill>
              <a:latin typeface="Calibri"/>
              <a:cs typeface="Calibri"/>
              <a:sym typeface="Calibri"/>
            </a:endParaRPr>
          </a:p>
        </p:txBody>
      </p:sp>
      <p:pic>
        <p:nvPicPr>
          <p:cNvPr id="2" name="Google Shape;126;p8">
            <a:extLst>
              <a:ext uri="{FF2B5EF4-FFF2-40B4-BE49-F238E27FC236}">
                <a16:creationId xmlns:a16="http://schemas.microsoft.com/office/drawing/2014/main" id="{1E2D5FE8-4535-2EFE-87D4-C269FA00F2F0}"/>
              </a:ext>
            </a:extLst>
          </p:cNvPr>
          <p:cNvPicPr preferRelativeResize="0"/>
          <p:nvPr/>
        </p:nvPicPr>
        <p:blipFill rotWithShape="1">
          <a:blip r:embed="rId3">
            <a:alphaModFix/>
          </a:blip>
          <a:srcRect b="24276"/>
          <a:stretch/>
        </p:blipFill>
        <p:spPr>
          <a:xfrm>
            <a:off x="261705" y="167383"/>
            <a:ext cx="1168400" cy="1096338"/>
          </a:xfrm>
          <a:prstGeom prst="rect">
            <a:avLst/>
          </a:prstGeom>
          <a:noFill/>
          <a:ln>
            <a:noFill/>
          </a:ln>
        </p:spPr>
      </p:pic>
      <p:sp>
        <p:nvSpPr>
          <p:cNvPr id="3" name="Ovaal 2">
            <a:extLst>
              <a:ext uri="{FF2B5EF4-FFF2-40B4-BE49-F238E27FC236}">
                <a16:creationId xmlns:a16="http://schemas.microsoft.com/office/drawing/2014/main" id="{C3C78657-1C2B-6791-403D-28A00FA9A7AC}"/>
              </a:ext>
            </a:extLst>
          </p:cNvPr>
          <p:cNvSpPr/>
          <p:nvPr/>
        </p:nvSpPr>
        <p:spPr>
          <a:xfrm>
            <a:off x="3871833" y="3049332"/>
            <a:ext cx="2999574" cy="1136591"/>
          </a:xfrm>
          <a:prstGeom prst="ellipse">
            <a:avLst/>
          </a:prstGeom>
          <a:solidFill>
            <a:schemeClr val="accent2">
              <a:lumMod val="75000"/>
            </a:schemeClr>
          </a:solidFill>
          <a:ln>
            <a:solidFill>
              <a:schemeClr val="accent2">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3600" b="1" dirty="0"/>
              <a:t>PTSS</a:t>
            </a:r>
          </a:p>
        </p:txBody>
      </p:sp>
      <p:cxnSp>
        <p:nvCxnSpPr>
          <p:cNvPr id="17" name="Kromme verbindingslijn 16">
            <a:extLst>
              <a:ext uri="{FF2B5EF4-FFF2-40B4-BE49-F238E27FC236}">
                <a16:creationId xmlns:a16="http://schemas.microsoft.com/office/drawing/2014/main" id="{D9B33D0F-8D03-ECEA-7C54-D60207BC1193}"/>
              </a:ext>
            </a:extLst>
          </p:cNvPr>
          <p:cNvCxnSpPr/>
          <p:nvPr/>
        </p:nvCxnSpPr>
        <p:spPr>
          <a:xfrm rot="16200000" flipV="1">
            <a:off x="4376829" y="2130787"/>
            <a:ext cx="1047532" cy="570557"/>
          </a:xfrm>
          <a:prstGeom prst="curvedConnector3">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19" name="Kromme verbindingslijn 18">
            <a:extLst>
              <a:ext uri="{FF2B5EF4-FFF2-40B4-BE49-F238E27FC236}">
                <a16:creationId xmlns:a16="http://schemas.microsoft.com/office/drawing/2014/main" id="{04C7887A-36F2-BE92-C426-6633076A260E}"/>
              </a:ext>
            </a:extLst>
          </p:cNvPr>
          <p:cNvCxnSpPr>
            <a:cxnSpLocks/>
          </p:cNvCxnSpPr>
          <p:nvPr/>
        </p:nvCxnSpPr>
        <p:spPr>
          <a:xfrm rot="5400000" flipH="1" flipV="1">
            <a:off x="5868782" y="1937207"/>
            <a:ext cx="1047532" cy="957718"/>
          </a:xfrm>
          <a:prstGeom prst="curvedConnector2">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23" name="Kromme verbindingslijn 22">
            <a:extLst>
              <a:ext uri="{FF2B5EF4-FFF2-40B4-BE49-F238E27FC236}">
                <a16:creationId xmlns:a16="http://schemas.microsoft.com/office/drawing/2014/main" id="{B77AA6CA-7230-3AD1-A82C-87371B925417}"/>
              </a:ext>
            </a:extLst>
          </p:cNvPr>
          <p:cNvCxnSpPr>
            <a:cxnSpLocks/>
          </p:cNvCxnSpPr>
          <p:nvPr/>
        </p:nvCxnSpPr>
        <p:spPr>
          <a:xfrm flipV="1">
            <a:off x="7006127" y="3201442"/>
            <a:ext cx="1106681" cy="481795"/>
          </a:xfrm>
          <a:prstGeom prst="curvedConnector3">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27" name="Kromme verbindingslijn 26">
            <a:extLst>
              <a:ext uri="{FF2B5EF4-FFF2-40B4-BE49-F238E27FC236}">
                <a16:creationId xmlns:a16="http://schemas.microsoft.com/office/drawing/2014/main" id="{54D54CC0-3906-BFF6-A0D4-FBFED934744C}"/>
              </a:ext>
            </a:extLst>
          </p:cNvPr>
          <p:cNvCxnSpPr>
            <a:cxnSpLocks/>
          </p:cNvCxnSpPr>
          <p:nvPr/>
        </p:nvCxnSpPr>
        <p:spPr>
          <a:xfrm>
            <a:off x="6597353" y="4039225"/>
            <a:ext cx="1072729" cy="791599"/>
          </a:xfrm>
          <a:prstGeom prst="curvedConnector3">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31" name="Kromme verbindingslijn 30">
            <a:extLst>
              <a:ext uri="{FF2B5EF4-FFF2-40B4-BE49-F238E27FC236}">
                <a16:creationId xmlns:a16="http://schemas.microsoft.com/office/drawing/2014/main" id="{A2E2FC01-F13E-97F0-F63F-41D628182D23}"/>
              </a:ext>
            </a:extLst>
          </p:cNvPr>
          <p:cNvCxnSpPr>
            <a:cxnSpLocks/>
          </p:cNvCxnSpPr>
          <p:nvPr/>
        </p:nvCxnSpPr>
        <p:spPr>
          <a:xfrm rot="16200000" flipH="1">
            <a:off x="5193158" y="4554576"/>
            <a:ext cx="1170446" cy="635237"/>
          </a:xfrm>
          <a:prstGeom prst="curvedConnector3">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33" name="Kromme verbindingslijn 32">
            <a:extLst>
              <a:ext uri="{FF2B5EF4-FFF2-40B4-BE49-F238E27FC236}">
                <a16:creationId xmlns:a16="http://schemas.microsoft.com/office/drawing/2014/main" id="{7372CC7F-A9FF-0306-2FC8-90D620B9EA20}"/>
              </a:ext>
            </a:extLst>
          </p:cNvPr>
          <p:cNvCxnSpPr>
            <a:cxnSpLocks/>
          </p:cNvCxnSpPr>
          <p:nvPr/>
        </p:nvCxnSpPr>
        <p:spPr>
          <a:xfrm rot="5400000">
            <a:off x="3454580" y="4136731"/>
            <a:ext cx="815697" cy="713867"/>
          </a:xfrm>
          <a:prstGeom prst="curvedConnector3">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36" name="Kromme verbindingslijn 35">
            <a:extLst>
              <a:ext uri="{FF2B5EF4-FFF2-40B4-BE49-F238E27FC236}">
                <a16:creationId xmlns:a16="http://schemas.microsoft.com/office/drawing/2014/main" id="{174D2721-418A-BFCC-9615-B9CB74C13FE3}"/>
              </a:ext>
            </a:extLst>
          </p:cNvPr>
          <p:cNvCxnSpPr>
            <a:cxnSpLocks/>
          </p:cNvCxnSpPr>
          <p:nvPr/>
        </p:nvCxnSpPr>
        <p:spPr>
          <a:xfrm rot="10800000" flipV="1">
            <a:off x="2281506" y="3534845"/>
            <a:ext cx="1552178" cy="330295"/>
          </a:xfrm>
          <a:prstGeom prst="curvedConnector2">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1" name="Kromme verbindingslijn 40">
            <a:extLst>
              <a:ext uri="{FF2B5EF4-FFF2-40B4-BE49-F238E27FC236}">
                <a16:creationId xmlns:a16="http://schemas.microsoft.com/office/drawing/2014/main" id="{1A5E860B-3DFC-B603-CF46-21BC9769A015}"/>
              </a:ext>
            </a:extLst>
          </p:cNvPr>
          <p:cNvCxnSpPr>
            <a:cxnSpLocks/>
          </p:cNvCxnSpPr>
          <p:nvPr/>
        </p:nvCxnSpPr>
        <p:spPr>
          <a:xfrm rot="10800000">
            <a:off x="3435409" y="2674769"/>
            <a:ext cx="940038" cy="444446"/>
          </a:xfrm>
          <a:prstGeom prst="curvedConnector3">
            <a:avLst/>
          </a:prstGeom>
          <a:ln>
            <a:tailEnd type="triangle"/>
          </a:ln>
        </p:spPr>
        <p:style>
          <a:lnRef idx="3">
            <a:schemeClr val="accent2"/>
          </a:lnRef>
          <a:fillRef idx="0">
            <a:schemeClr val="accent2"/>
          </a:fillRef>
          <a:effectRef idx="2">
            <a:schemeClr val="accent2"/>
          </a:effectRef>
          <a:fontRef idx="minor">
            <a:schemeClr val="tx1"/>
          </a:fontRef>
        </p:style>
      </p:cxnSp>
    </p:spTree>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8" name="Google Shape;168;g2ca4363ec3c_0_12"/>
          <p:cNvSpPr txBox="1"/>
          <p:nvPr/>
        </p:nvSpPr>
        <p:spPr>
          <a:xfrm>
            <a:off x="3365865" y="476821"/>
            <a:ext cx="6089700" cy="786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nl-NL" sz="2400" b="1" dirty="0">
                <a:solidFill>
                  <a:schemeClr val="accent2">
                    <a:lumMod val="75000"/>
                  </a:schemeClr>
                </a:solidFill>
                <a:latin typeface="Calibri"/>
                <a:cs typeface="Calibri"/>
                <a:sym typeface="Calibri"/>
              </a:rPr>
              <a:t>Eventuele symptomen van PTSS</a:t>
            </a:r>
            <a:endParaRPr sz="2400" b="1" dirty="0">
              <a:solidFill>
                <a:schemeClr val="accent2">
                  <a:lumMod val="75000"/>
                </a:schemeClr>
              </a:solidFill>
              <a:latin typeface="Calibri"/>
              <a:cs typeface="Calibri"/>
              <a:sym typeface="Calibri"/>
            </a:endParaRPr>
          </a:p>
        </p:txBody>
      </p:sp>
      <p:pic>
        <p:nvPicPr>
          <p:cNvPr id="2" name="Google Shape;126;p8">
            <a:extLst>
              <a:ext uri="{FF2B5EF4-FFF2-40B4-BE49-F238E27FC236}">
                <a16:creationId xmlns:a16="http://schemas.microsoft.com/office/drawing/2014/main" id="{1E2D5FE8-4535-2EFE-87D4-C269FA00F2F0}"/>
              </a:ext>
            </a:extLst>
          </p:cNvPr>
          <p:cNvPicPr preferRelativeResize="0"/>
          <p:nvPr/>
        </p:nvPicPr>
        <p:blipFill rotWithShape="1">
          <a:blip r:embed="rId3">
            <a:alphaModFix/>
          </a:blip>
          <a:srcRect b="24276"/>
          <a:stretch/>
        </p:blipFill>
        <p:spPr>
          <a:xfrm>
            <a:off x="261705" y="167383"/>
            <a:ext cx="1168400" cy="1096338"/>
          </a:xfrm>
          <a:prstGeom prst="rect">
            <a:avLst/>
          </a:prstGeom>
          <a:noFill/>
          <a:ln>
            <a:noFill/>
          </a:ln>
        </p:spPr>
      </p:pic>
      <p:sp>
        <p:nvSpPr>
          <p:cNvPr id="3" name="Ovaal 2">
            <a:extLst>
              <a:ext uri="{FF2B5EF4-FFF2-40B4-BE49-F238E27FC236}">
                <a16:creationId xmlns:a16="http://schemas.microsoft.com/office/drawing/2014/main" id="{C3C78657-1C2B-6791-403D-28A00FA9A7AC}"/>
              </a:ext>
            </a:extLst>
          </p:cNvPr>
          <p:cNvSpPr/>
          <p:nvPr/>
        </p:nvSpPr>
        <p:spPr>
          <a:xfrm>
            <a:off x="3871833" y="3049332"/>
            <a:ext cx="2999574" cy="1136591"/>
          </a:xfrm>
          <a:prstGeom prst="ellipse">
            <a:avLst/>
          </a:prstGeom>
          <a:solidFill>
            <a:schemeClr val="accent2">
              <a:lumMod val="75000"/>
            </a:schemeClr>
          </a:solidFill>
          <a:ln>
            <a:solidFill>
              <a:schemeClr val="accent2">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3600" b="1" dirty="0"/>
              <a:t>PTSS</a:t>
            </a:r>
          </a:p>
        </p:txBody>
      </p:sp>
      <p:grpSp>
        <p:nvGrpSpPr>
          <p:cNvPr id="4" name="Groep 3">
            <a:extLst>
              <a:ext uri="{FF2B5EF4-FFF2-40B4-BE49-F238E27FC236}">
                <a16:creationId xmlns:a16="http://schemas.microsoft.com/office/drawing/2014/main" id="{FF32BE02-FEA6-6E18-B115-684A19266B4C}"/>
              </a:ext>
            </a:extLst>
          </p:cNvPr>
          <p:cNvGrpSpPr/>
          <p:nvPr/>
        </p:nvGrpSpPr>
        <p:grpSpPr>
          <a:xfrm>
            <a:off x="1856191" y="1584523"/>
            <a:ext cx="8076871" cy="4180672"/>
            <a:chOff x="1856191" y="1584523"/>
            <a:chExt cx="8076871" cy="4180672"/>
          </a:xfrm>
        </p:grpSpPr>
        <p:sp>
          <p:nvSpPr>
            <p:cNvPr id="5" name="Tekstvak 4">
              <a:extLst>
                <a:ext uri="{FF2B5EF4-FFF2-40B4-BE49-F238E27FC236}">
                  <a16:creationId xmlns:a16="http://schemas.microsoft.com/office/drawing/2014/main" id="{6ED7E0AD-6154-CB48-31FD-268DAB6546A9}"/>
                </a:ext>
              </a:extLst>
            </p:cNvPr>
            <p:cNvSpPr txBox="1"/>
            <p:nvPr/>
          </p:nvSpPr>
          <p:spPr>
            <a:xfrm>
              <a:off x="3987201" y="1584523"/>
              <a:ext cx="1820254" cy="307777"/>
            </a:xfrm>
            <a:prstGeom prst="rect">
              <a:avLst/>
            </a:prstGeom>
            <a:noFill/>
          </p:spPr>
          <p:txBody>
            <a:bodyPr wrap="square" rtlCol="0">
              <a:spAutoFit/>
            </a:bodyPr>
            <a:lstStyle/>
            <a:p>
              <a:r>
                <a:rPr lang="nl-NL" b="1" dirty="0">
                  <a:solidFill>
                    <a:schemeClr val="accent2">
                      <a:lumMod val="75000"/>
                    </a:schemeClr>
                  </a:solidFill>
                </a:rPr>
                <a:t>NACHTMERRIES</a:t>
              </a:r>
            </a:p>
          </p:txBody>
        </p:sp>
        <p:sp>
          <p:nvSpPr>
            <p:cNvPr id="7" name="Tekstvak 6">
              <a:extLst>
                <a:ext uri="{FF2B5EF4-FFF2-40B4-BE49-F238E27FC236}">
                  <a16:creationId xmlns:a16="http://schemas.microsoft.com/office/drawing/2014/main" id="{9BFDC28F-71D8-CEFF-39B4-02F2BABBCC5C}"/>
                </a:ext>
              </a:extLst>
            </p:cNvPr>
            <p:cNvSpPr txBox="1"/>
            <p:nvPr/>
          </p:nvSpPr>
          <p:spPr>
            <a:xfrm>
              <a:off x="6871407" y="1630690"/>
              <a:ext cx="1820254" cy="523220"/>
            </a:xfrm>
            <a:prstGeom prst="rect">
              <a:avLst/>
            </a:prstGeom>
            <a:noFill/>
          </p:spPr>
          <p:txBody>
            <a:bodyPr wrap="square" rtlCol="0">
              <a:spAutoFit/>
            </a:bodyPr>
            <a:lstStyle/>
            <a:p>
              <a:r>
                <a:rPr lang="nl-NL" b="1" dirty="0">
                  <a:solidFill>
                    <a:schemeClr val="accent2">
                      <a:lumMod val="60000"/>
                      <a:lumOff val="40000"/>
                    </a:schemeClr>
                  </a:solidFill>
                </a:rPr>
                <a:t>LANGER DAN EEN MAAND</a:t>
              </a:r>
            </a:p>
          </p:txBody>
        </p:sp>
        <p:sp>
          <p:nvSpPr>
            <p:cNvPr id="8" name="Tekstvak 7">
              <a:extLst>
                <a:ext uri="{FF2B5EF4-FFF2-40B4-BE49-F238E27FC236}">
                  <a16:creationId xmlns:a16="http://schemas.microsoft.com/office/drawing/2014/main" id="{345AF2C8-57C8-3BF9-121E-9D47F48A8950}"/>
                </a:ext>
              </a:extLst>
            </p:cNvPr>
            <p:cNvSpPr txBox="1"/>
            <p:nvPr/>
          </p:nvSpPr>
          <p:spPr>
            <a:xfrm>
              <a:off x="8112808" y="2939832"/>
              <a:ext cx="1820254" cy="523220"/>
            </a:xfrm>
            <a:prstGeom prst="rect">
              <a:avLst/>
            </a:prstGeom>
            <a:noFill/>
          </p:spPr>
          <p:txBody>
            <a:bodyPr wrap="square" rtlCol="0">
              <a:spAutoFit/>
            </a:bodyPr>
            <a:lstStyle/>
            <a:p>
              <a:r>
                <a:rPr lang="nl-NL" b="1" dirty="0">
                  <a:solidFill>
                    <a:schemeClr val="accent2">
                      <a:lumMod val="75000"/>
                    </a:schemeClr>
                  </a:solidFill>
                </a:rPr>
                <a:t>NEGATIEVE GEDACHTEN</a:t>
              </a:r>
            </a:p>
          </p:txBody>
        </p:sp>
        <p:sp>
          <p:nvSpPr>
            <p:cNvPr id="9" name="Tekstvak 8">
              <a:extLst>
                <a:ext uri="{FF2B5EF4-FFF2-40B4-BE49-F238E27FC236}">
                  <a16:creationId xmlns:a16="http://schemas.microsoft.com/office/drawing/2014/main" id="{FC0912EE-3DAA-89B2-D0CA-DFEF94AB6C8E}"/>
                </a:ext>
              </a:extLst>
            </p:cNvPr>
            <p:cNvSpPr txBox="1"/>
            <p:nvPr/>
          </p:nvSpPr>
          <p:spPr>
            <a:xfrm>
              <a:off x="7670082" y="4676935"/>
              <a:ext cx="1820254" cy="307777"/>
            </a:xfrm>
            <a:prstGeom prst="rect">
              <a:avLst/>
            </a:prstGeom>
            <a:noFill/>
          </p:spPr>
          <p:txBody>
            <a:bodyPr wrap="square" rtlCol="0">
              <a:spAutoFit/>
            </a:bodyPr>
            <a:lstStyle/>
            <a:p>
              <a:r>
                <a:rPr lang="nl-NL" b="1" dirty="0">
                  <a:solidFill>
                    <a:schemeClr val="accent2">
                      <a:lumMod val="50000"/>
                    </a:schemeClr>
                  </a:solidFill>
                </a:rPr>
                <a:t>AGRESSIE</a:t>
              </a:r>
            </a:p>
          </p:txBody>
        </p:sp>
        <p:sp>
          <p:nvSpPr>
            <p:cNvPr id="10" name="Tekstvak 9">
              <a:extLst>
                <a:ext uri="{FF2B5EF4-FFF2-40B4-BE49-F238E27FC236}">
                  <a16:creationId xmlns:a16="http://schemas.microsoft.com/office/drawing/2014/main" id="{B6333D42-A2A4-AC3B-0CC4-FCA7D7005792}"/>
                </a:ext>
              </a:extLst>
            </p:cNvPr>
            <p:cNvSpPr txBox="1"/>
            <p:nvPr/>
          </p:nvSpPr>
          <p:spPr>
            <a:xfrm>
              <a:off x="5185873" y="5457418"/>
              <a:ext cx="1820254" cy="307777"/>
            </a:xfrm>
            <a:prstGeom prst="rect">
              <a:avLst/>
            </a:prstGeom>
            <a:noFill/>
          </p:spPr>
          <p:txBody>
            <a:bodyPr wrap="square" rtlCol="0">
              <a:spAutoFit/>
            </a:bodyPr>
            <a:lstStyle/>
            <a:p>
              <a:r>
                <a:rPr lang="nl-NL" b="1" dirty="0">
                  <a:solidFill>
                    <a:schemeClr val="accent2">
                      <a:lumMod val="60000"/>
                      <a:lumOff val="40000"/>
                    </a:schemeClr>
                  </a:solidFill>
                </a:rPr>
                <a:t>HERBELEVINGEN</a:t>
              </a:r>
            </a:p>
          </p:txBody>
        </p:sp>
        <p:sp>
          <p:nvSpPr>
            <p:cNvPr id="11" name="Tekstvak 10">
              <a:extLst>
                <a:ext uri="{FF2B5EF4-FFF2-40B4-BE49-F238E27FC236}">
                  <a16:creationId xmlns:a16="http://schemas.microsoft.com/office/drawing/2014/main" id="{4638AC42-907A-FBF6-624B-4A00BB4B3747}"/>
                </a:ext>
              </a:extLst>
            </p:cNvPr>
            <p:cNvSpPr txBox="1"/>
            <p:nvPr/>
          </p:nvSpPr>
          <p:spPr>
            <a:xfrm>
              <a:off x="2795062" y="4901513"/>
              <a:ext cx="1820254" cy="307777"/>
            </a:xfrm>
            <a:prstGeom prst="rect">
              <a:avLst/>
            </a:prstGeom>
            <a:noFill/>
          </p:spPr>
          <p:txBody>
            <a:bodyPr wrap="square" rtlCol="0">
              <a:spAutoFit/>
            </a:bodyPr>
            <a:lstStyle/>
            <a:p>
              <a:r>
                <a:rPr lang="nl-NL" b="1" dirty="0">
                  <a:solidFill>
                    <a:schemeClr val="accent2">
                      <a:lumMod val="75000"/>
                    </a:schemeClr>
                  </a:solidFill>
                </a:rPr>
                <a:t>SOMBERHEID</a:t>
              </a:r>
            </a:p>
          </p:txBody>
        </p:sp>
        <p:sp>
          <p:nvSpPr>
            <p:cNvPr id="12" name="Tekstvak 11">
              <a:extLst>
                <a:ext uri="{FF2B5EF4-FFF2-40B4-BE49-F238E27FC236}">
                  <a16:creationId xmlns:a16="http://schemas.microsoft.com/office/drawing/2014/main" id="{7D2348EC-0EE3-D6C3-EE07-6FB3E48B435B}"/>
                </a:ext>
              </a:extLst>
            </p:cNvPr>
            <p:cNvSpPr txBox="1"/>
            <p:nvPr/>
          </p:nvSpPr>
          <p:spPr>
            <a:xfrm>
              <a:off x="1856191" y="3865141"/>
              <a:ext cx="850629" cy="307777"/>
            </a:xfrm>
            <a:prstGeom prst="rect">
              <a:avLst/>
            </a:prstGeom>
            <a:noFill/>
          </p:spPr>
          <p:txBody>
            <a:bodyPr wrap="square" rtlCol="0">
              <a:spAutoFit/>
            </a:bodyPr>
            <a:lstStyle/>
            <a:p>
              <a:r>
                <a:rPr lang="nl-NL" b="1" dirty="0">
                  <a:solidFill>
                    <a:schemeClr val="accent2">
                      <a:lumMod val="50000"/>
                    </a:schemeClr>
                  </a:solidFill>
                </a:rPr>
                <a:t>ANGST</a:t>
              </a:r>
            </a:p>
          </p:txBody>
        </p:sp>
        <p:sp>
          <p:nvSpPr>
            <p:cNvPr id="13" name="Tekstvak 12">
              <a:extLst>
                <a:ext uri="{FF2B5EF4-FFF2-40B4-BE49-F238E27FC236}">
                  <a16:creationId xmlns:a16="http://schemas.microsoft.com/office/drawing/2014/main" id="{15789399-30DF-DF35-F544-56A30698BEAB}"/>
                </a:ext>
              </a:extLst>
            </p:cNvPr>
            <p:cNvSpPr txBox="1"/>
            <p:nvPr/>
          </p:nvSpPr>
          <p:spPr>
            <a:xfrm>
              <a:off x="2051579" y="2520880"/>
              <a:ext cx="1383830" cy="307777"/>
            </a:xfrm>
            <a:prstGeom prst="rect">
              <a:avLst/>
            </a:prstGeom>
            <a:noFill/>
          </p:spPr>
          <p:txBody>
            <a:bodyPr wrap="square" rtlCol="0">
              <a:spAutoFit/>
            </a:bodyPr>
            <a:lstStyle/>
            <a:p>
              <a:r>
                <a:rPr lang="nl-NL" b="1" dirty="0">
                  <a:solidFill>
                    <a:schemeClr val="accent2">
                      <a:lumMod val="60000"/>
                      <a:lumOff val="40000"/>
                    </a:schemeClr>
                  </a:solidFill>
                </a:rPr>
                <a:t>VERMIJDING</a:t>
              </a:r>
            </a:p>
          </p:txBody>
        </p:sp>
      </p:grpSp>
      <p:cxnSp>
        <p:nvCxnSpPr>
          <p:cNvPr id="17" name="Kromme verbindingslijn 16">
            <a:extLst>
              <a:ext uri="{FF2B5EF4-FFF2-40B4-BE49-F238E27FC236}">
                <a16:creationId xmlns:a16="http://schemas.microsoft.com/office/drawing/2014/main" id="{D9B33D0F-8D03-ECEA-7C54-D60207BC1193}"/>
              </a:ext>
            </a:extLst>
          </p:cNvPr>
          <p:cNvCxnSpPr/>
          <p:nvPr/>
        </p:nvCxnSpPr>
        <p:spPr>
          <a:xfrm rot="16200000" flipV="1">
            <a:off x="4376829" y="2130787"/>
            <a:ext cx="1047532" cy="570557"/>
          </a:xfrm>
          <a:prstGeom prst="curvedConnector3">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19" name="Kromme verbindingslijn 18">
            <a:extLst>
              <a:ext uri="{FF2B5EF4-FFF2-40B4-BE49-F238E27FC236}">
                <a16:creationId xmlns:a16="http://schemas.microsoft.com/office/drawing/2014/main" id="{04C7887A-36F2-BE92-C426-6633076A260E}"/>
              </a:ext>
            </a:extLst>
          </p:cNvPr>
          <p:cNvCxnSpPr>
            <a:cxnSpLocks/>
            <a:endCxn id="7" idx="1"/>
          </p:cNvCxnSpPr>
          <p:nvPr/>
        </p:nvCxnSpPr>
        <p:spPr>
          <a:xfrm rot="5400000" flipH="1" flipV="1">
            <a:off x="5868782" y="1937207"/>
            <a:ext cx="1047532" cy="957718"/>
          </a:xfrm>
          <a:prstGeom prst="curvedConnector2">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23" name="Kromme verbindingslijn 22">
            <a:extLst>
              <a:ext uri="{FF2B5EF4-FFF2-40B4-BE49-F238E27FC236}">
                <a16:creationId xmlns:a16="http://schemas.microsoft.com/office/drawing/2014/main" id="{B77AA6CA-7230-3AD1-A82C-87371B925417}"/>
              </a:ext>
            </a:extLst>
          </p:cNvPr>
          <p:cNvCxnSpPr>
            <a:cxnSpLocks/>
            <a:endCxn id="8" idx="1"/>
          </p:cNvCxnSpPr>
          <p:nvPr/>
        </p:nvCxnSpPr>
        <p:spPr>
          <a:xfrm flipV="1">
            <a:off x="7006127" y="3201442"/>
            <a:ext cx="1106681" cy="481795"/>
          </a:xfrm>
          <a:prstGeom prst="curvedConnector3">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27" name="Kromme verbindingslijn 26">
            <a:extLst>
              <a:ext uri="{FF2B5EF4-FFF2-40B4-BE49-F238E27FC236}">
                <a16:creationId xmlns:a16="http://schemas.microsoft.com/office/drawing/2014/main" id="{54D54CC0-3906-BFF6-A0D4-FBFED934744C}"/>
              </a:ext>
            </a:extLst>
          </p:cNvPr>
          <p:cNvCxnSpPr>
            <a:cxnSpLocks/>
            <a:endCxn id="9" idx="1"/>
          </p:cNvCxnSpPr>
          <p:nvPr/>
        </p:nvCxnSpPr>
        <p:spPr>
          <a:xfrm>
            <a:off x="6597353" y="4039225"/>
            <a:ext cx="1072729" cy="791599"/>
          </a:xfrm>
          <a:prstGeom prst="curvedConnector3">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31" name="Kromme verbindingslijn 30">
            <a:extLst>
              <a:ext uri="{FF2B5EF4-FFF2-40B4-BE49-F238E27FC236}">
                <a16:creationId xmlns:a16="http://schemas.microsoft.com/office/drawing/2014/main" id="{A2E2FC01-F13E-97F0-F63F-41D628182D23}"/>
              </a:ext>
            </a:extLst>
          </p:cNvPr>
          <p:cNvCxnSpPr>
            <a:endCxn id="10" idx="0"/>
          </p:cNvCxnSpPr>
          <p:nvPr/>
        </p:nvCxnSpPr>
        <p:spPr>
          <a:xfrm rot="16200000" flipH="1">
            <a:off x="5193158" y="4554576"/>
            <a:ext cx="1170446" cy="635237"/>
          </a:xfrm>
          <a:prstGeom prst="curvedConnector3">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33" name="Kromme verbindingslijn 32">
            <a:extLst>
              <a:ext uri="{FF2B5EF4-FFF2-40B4-BE49-F238E27FC236}">
                <a16:creationId xmlns:a16="http://schemas.microsoft.com/office/drawing/2014/main" id="{7372CC7F-A9FF-0306-2FC8-90D620B9EA20}"/>
              </a:ext>
            </a:extLst>
          </p:cNvPr>
          <p:cNvCxnSpPr>
            <a:cxnSpLocks/>
          </p:cNvCxnSpPr>
          <p:nvPr/>
        </p:nvCxnSpPr>
        <p:spPr>
          <a:xfrm rot="5400000">
            <a:off x="3454580" y="4136731"/>
            <a:ext cx="815697" cy="713867"/>
          </a:xfrm>
          <a:prstGeom prst="curvedConnector3">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36" name="Kromme verbindingslijn 35">
            <a:extLst>
              <a:ext uri="{FF2B5EF4-FFF2-40B4-BE49-F238E27FC236}">
                <a16:creationId xmlns:a16="http://schemas.microsoft.com/office/drawing/2014/main" id="{174D2721-418A-BFCC-9615-B9CB74C13FE3}"/>
              </a:ext>
            </a:extLst>
          </p:cNvPr>
          <p:cNvCxnSpPr>
            <a:cxnSpLocks/>
            <a:endCxn id="12" idx="0"/>
          </p:cNvCxnSpPr>
          <p:nvPr/>
        </p:nvCxnSpPr>
        <p:spPr>
          <a:xfrm rot="10800000" flipV="1">
            <a:off x="2281506" y="3534845"/>
            <a:ext cx="1552178" cy="330295"/>
          </a:xfrm>
          <a:prstGeom prst="curvedConnector2">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1" name="Kromme verbindingslijn 40">
            <a:extLst>
              <a:ext uri="{FF2B5EF4-FFF2-40B4-BE49-F238E27FC236}">
                <a16:creationId xmlns:a16="http://schemas.microsoft.com/office/drawing/2014/main" id="{1A5E860B-3DFC-B603-CF46-21BC9769A015}"/>
              </a:ext>
            </a:extLst>
          </p:cNvPr>
          <p:cNvCxnSpPr>
            <a:endCxn id="13" idx="3"/>
          </p:cNvCxnSpPr>
          <p:nvPr/>
        </p:nvCxnSpPr>
        <p:spPr>
          <a:xfrm rot="10800000">
            <a:off x="3435409" y="2674769"/>
            <a:ext cx="940038" cy="444446"/>
          </a:xfrm>
          <a:prstGeom prst="curvedConnector3">
            <a:avLst/>
          </a:prstGeom>
          <a:ln>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256161394"/>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g2ca4363ec3c_0_17"/>
          <p:cNvSpPr txBox="1">
            <a:spLocks noGrp="1"/>
          </p:cNvSpPr>
          <p:nvPr>
            <p:ph type="title"/>
          </p:nvPr>
        </p:nvSpPr>
        <p:spPr>
          <a:xfrm>
            <a:off x="3754204" y="509027"/>
            <a:ext cx="3178323" cy="1096339"/>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nl-NL" sz="2400" b="1" dirty="0">
                <a:solidFill>
                  <a:schemeClr val="accent2">
                    <a:lumMod val="75000"/>
                  </a:schemeClr>
                </a:solidFill>
                <a:sym typeface="Arial"/>
              </a:rPr>
              <a:t>Oorzaken van PTSS</a:t>
            </a:r>
            <a:endParaRPr sz="2400" b="1" dirty="0">
              <a:solidFill>
                <a:schemeClr val="accent2">
                  <a:lumMod val="75000"/>
                </a:schemeClr>
              </a:solidFill>
              <a:sym typeface="Arial"/>
            </a:endParaRPr>
          </a:p>
        </p:txBody>
      </p:sp>
      <p:sp>
        <p:nvSpPr>
          <p:cNvPr id="174" name="Google Shape;174;g2ca4363ec3c_0_17"/>
          <p:cNvSpPr txBox="1">
            <a:spLocks noGrp="1"/>
          </p:cNvSpPr>
          <p:nvPr>
            <p:ph type="body" idx="1"/>
          </p:nvPr>
        </p:nvSpPr>
        <p:spPr>
          <a:xfrm>
            <a:off x="6096000" y="1978025"/>
            <a:ext cx="3178323" cy="1918857"/>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1000"/>
              </a:spcBef>
              <a:spcAft>
                <a:spcPts val="0"/>
              </a:spcAft>
              <a:buClr>
                <a:schemeClr val="dk1"/>
              </a:buClr>
              <a:buSzPts val="2800"/>
              <a:buChar char="•"/>
            </a:pPr>
            <a:r>
              <a:rPr lang="nl-NL" sz="1800" dirty="0"/>
              <a:t>Aanranding of verkrachting</a:t>
            </a:r>
            <a:endParaRPr sz="1800" dirty="0"/>
          </a:p>
          <a:p>
            <a:pPr marL="228600" lvl="0" indent="-228600" algn="l" rtl="0">
              <a:lnSpc>
                <a:spcPct val="90000"/>
              </a:lnSpc>
              <a:spcBef>
                <a:spcPts val="1000"/>
              </a:spcBef>
              <a:spcAft>
                <a:spcPts val="0"/>
              </a:spcAft>
              <a:buClr>
                <a:schemeClr val="dk1"/>
              </a:buClr>
              <a:buSzPts val="2800"/>
              <a:buChar char="•"/>
            </a:pPr>
            <a:r>
              <a:rPr lang="nl-NL" sz="1800" dirty="0"/>
              <a:t>Beroving met geweld</a:t>
            </a:r>
            <a:endParaRPr sz="1800" dirty="0"/>
          </a:p>
          <a:p>
            <a:pPr marL="228600" lvl="0" indent="-228600" algn="l" rtl="0">
              <a:lnSpc>
                <a:spcPct val="90000"/>
              </a:lnSpc>
              <a:spcBef>
                <a:spcPts val="1000"/>
              </a:spcBef>
              <a:spcAft>
                <a:spcPts val="0"/>
              </a:spcAft>
              <a:buClr>
                <a:schemeClr val="dk1"/>
              </a:buClr>
              <a:buSzPts val="2800"/>
              <a:buChar char="•"/>
            </a:pPr>
            <a:r>
              <a:rPr lang="nl-NL" sz="1800" dirty="0"/>
              <a:t>Ziekte/verwonding</a:t>
            </a:r>
            <a:endParaRPr sz="1800" dirty="0"/>
          </a:p>
          <a:p>
            <a:pPr marL="228600" lvl="0" indent="-228600" algn="l" rtl="0">
              <a:lnSpc>
                <a:spcPct val="90000"/>
              </a:lnSpc>
              <a:spcBef>
                <a:spcPts val="1000"/>
              </a:spcBef>
              <a:spcAft>
                <a:spcPts val="0"/>
              </a:spcAft>
              <a:buClr>
                <a:schemeClr val="dk1"/>
              </a:buClr>
              <a:buSzPts val="2800"/>
              <a:buChar char="•"/>
            </a:pPr>
            <a:r>
              <a:rPr lang="nl-NL" sz="1800" dirty="0"/>
              <a:t>Ernstig lijden</a:t>
            </a:r>
            <a:endParaRPr sz="1800" dirty="0"/>
          </a:p>
          <a:p>
            <a:pPr marL="228600" lvl="0" indent="-50800" algn="l" rtl="0">
              <a:lnSpc>
                <a:spcPct val="90000"/>
              </a:lnSpc>
              <a:spcBef>
                <a:spcPts val="1000"/>
              </a:spcBef>
              <a:spcAft>
                <a:spcPts val="0"/>
              </a:spcAft>
              <a:buClr>
                <a:schemeClr val="dk1"/>
              </a:buClr>
              <a:buSzPts val="2800"/>
              <a:buNone/>
            </a:pPr>
            <a:endParaRPr dirty="0"/>
          </a:p>
        </p:txBody>
      </p:sp>
      <p:pic>
        <p:nvPicPr>
          <p:cNvPr id="2" name="Google Shape;126;p8">
            <a:extLst>
              <a:ext uri="{FF2B5EF4-FFF2-40B4-BE49-F238E27FC236}">
                <a16:creationId xmlns:a16="http://schemas.microsoft.com/office/drawing/2014/main" id="{686C27BC-20E0-3665-01D0-13860C2CB7C7}"/>
              </a:ext>
            </a:extLst>
          </p:cNvPr>
          <p:cNvPicPr preferRelativeResize="0"/>
          <p:nvPr/>
        </p:nvPicPr>
        <p:blipFill rotWithShape="1">
          <a:blip r:embed="rId3">
            <a:alphaModFix/>
          </a:blip>
          <a:srcRect b="24276"/>
          <a:stretch/>
        </p:blipFill>
        <p:spPr>
          <a:xfrm>
            <a:off x="261705" y="167383"/>
            <a:ext cx="1168400" cy="1096338"/>
          </a:xfrm>
          <a:prstGeom prst="rect">
            <a:avLst/>
          </a:prstGeom>
          <a:noFill/>
          <a:ln>
            <a:noFill/>
          </a:ln>
        </p:spPr>
      </p:pic>
      <p:sp>
        <p:nvSpPr>
          <p:cNvPr id="3" name="Google Shape;174;g2ca4363ec3c_0_17">
            <a:extLst>
              <a:ext uri="{FF2B5EF4-FFF2-40B4-BE49-F238E27FC236}">
                <a16:creationId xmlns:a16="http://schemas.microsoft.com/office/drawing/2014/main" id="{5B37632B-3114-A8B8-D548-F266F15F6ADE}"/>
              </a:ext>
            </a:extLst>
          </p:cNvPr>
          <p:cNvSpPr txBox="1">
            <a:spLocks/>
          </p:cNvSpPr>
          <p:nvPr/>
        </p:nvSpPr>
        <p:spPr>
          <a:xfrm>
            <a:off x="2165043" y="1978025"/>
            <a:ext cx="3178323" cy="2064136"/>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342900" algn="l" rtl="0">
              <a:lnSpc>
                <a:spcPct val="90000"/>
              </a:lnSpc>
              <a:spcBef>
                <a:spcPts val="100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50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228600" indent="-228600">
              <a:spcBef>
                <a:spcPts val="0"/>
              </a:spcBef>
              <a:buSzPts val="2800"/>
            </a:pPr>
            <a:r>
              <a:rPr lang="nl-NL" sz="1800" dirty="0"/>
              <a:t>Oorlogsgeweld</a:t>
            </a:r>
          </a:p>
          <a:p>
            <a:pPr marL="228600" indent="-228600">
              <a:buSzPts val="2800"/>
            </a:pPr>
            <a:r>
              <a:rPr lang="nl-NL" sz="1800" dirty="0"/>
              <a:t>Natuurramp </a:t>
            </a:r>
          </a:p>
          <a:p>
            <a:pPr marL="228600" indent="-228600">
              <a:buSzPts val="2800"/>
            </a:pPr>
            <a:r>
              <a:rPr lang="nl-NL" sz="1800" dirty="0"/>
              <a:t>Ongeluk</a:t>
            </a:r>
          </a:p>
          <a:p>
            <a:pPr marL="228600" indent="-228600">
              <a:buSzPts val="2800"/>
            </a:pPr>
            <a:r>
              <a:rPr lang="nl-NL" sz="1800" dirty="0"/>
              <a:t>Lichamelijk geweld</a:t>
            </a:r>
          </a:p>
          <a:p>
            <a:pPr marL="228600" indent="-228600">
              <a:buSzPts val="2800"/>
            </a:pPr>
            <a:r>
              <a:rPr lang="nl-NL" sz="1800" dirty="0"/>
              <a:t>Terroristische aanslag</a:t>
            </a:r>
          </a:p>
        </p:txBody>
      </p:sp>
    </p:spTree>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g2ca4363ec3c_0_22"/>
          <p:cNvSpPr txBox="1">
            <a:spLocks noGrp="1"/>
          </p:cNvSpPr>
          <p:nvPr>
            <p:ph type="title"/>
          </p:nvPr>
        </p:nvSpPr>
        <p:spPr>
          <a:xfrm>
            <a:off x="1430105" y="1451359"/>
            <a:ext cx="3741634" cy="668916"/>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nl-NL" sz="2400" b="1" dirty="0">
                <a:solidFill>
                  <a:schemeClr val="accent2">
                    <a:lumMod val="75000"/>
                  </a:schemeClr>
                </a:solidFill>
                <a:sym typeface="Arial"/>
              </a:rPr>
              <a:t>Factoren ontwikkeling PTSS</a:t>
            </a:r>
            <a:endParaRPr sz="2400" b="1" dirty="0">
              <a:solidFill>
                <a:schemeClr val="accent2">
                  <a:lumMod val="75000"/>
                </a:schemeClr>
              </a:solidFill>
              <a:sym typeface="Arial"/>
            </a:endParaRPr>
          </a:p>
        </p:txBody>
      </p:sp>
      <p:sp>
        <p:nvSpPr>
          <p:cNvPr id="180" name="Google Shape;180;g2ca4363ec3c_0_22"/>
          <p:cNvSpPr txBox="1">
            <a:spLocks noGrp="1"/>
          </p:cNvSpPr>
          <p:nvPr>
            <p:ph type="body" idx="1"/>
          </p:nvPr>
        </p:nvSpPr>
        <p:spPr>
          <a:xfrm>
            <a:off x="1430105" y="2307913"/>
            <a:ext cx="2845037" cy="2242173"/>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nl-NL" sz="1800" dirty="0"/>
              <a:t>Soort gebeurtenis</a:t>
            </a:r>
            <a:endParaRPr sz="1800" dirty="0"/>
          </a:p>
          <a:p>
            <a:pPr marL="228600" lvl="0" indent="-228600" algn="l" rtl="0">
              <a:lnSpc>
                <a:spcPct val="90000"/>
              </a:lnSpc>
              <a:spcBef>
                <a:spcPts val="1000"/>
              </a:spcBef>
              <a:spcAft>
                <a:spcPts val="0"/>
              </a:spcAft>
              <a:buClr>
                <a:schemeClr val="dk1"/>
              </a:buClr>
              <a:buSzPts val="2800"/>
              <a:buChar char="•"/>
            </a:pPr>
            <a:r>
              <a:rPr lang="nl-NL" sz="1800" dirty="0"/>
              <a:t>De duur</a:t>
            </a:r>
            <a:endParaRPr sz="1800" dirty="0"/>
          </a:p>
          <a:p>
            <a:pPr marL="228600" lvl="0" indent="-228600" algn="l" rtl="0">
              <a:lnSpc>
                <a:spcPct val="90000"/>
              </a:lnSpc>
              <a:spcBef>
                <a:spcPts val="1000"/>
              </a:spcBef>
              <a:spcAft>
                <a:spcPts val="0"/>
              </a:spcAft>
              <a:buClr>
                <a:schemeClr val="dk1"/>
              </a:buClr>
              <a:buSzPts val="2800"/>
              <a:buChar char="•"/>
            </a:pPr>
            <a:r>
              <a:rPr lang="nl-NL" sz="1800" dirty="0"/>
              <a:t>Biologische factoren</a:t>
            </a:r>
            <a:endParaRPr sz="1800" dirty="0"/>
          </a:p>
          <a:p>
            <a:pPr marL="228600" lvl="0" indent="-228600" algn="l" rtl="0">
              <a:lnSpc>
                <a:spcPct val="90000"/>
              </a:lnSpc>
              <a:spcBef>
                <a:spcPts val="1000"/>
              </a:spcBef>
              <a:spcAft>
                <a:spcPts val="0"/>
              </a:spcAft>
              <a:buClr>
                <a:schemeClr val="dk1"/>
              </a:buClr>
              <a:buSzPts val="2800"/>
              <a:buChar char="•"/>
            </a:pPr>
            <a:r>
              <a:rPr lang="nl-NL" sz="1800" dirty="0"/>
              <a:t>Draagkracht </a:t>
            </a:r>
            <a:endParaRPr sz="1800" dirty="0"/>
          </a:p>
          <a:p>
            <a:pPr marL="228600" lvl="0" indent="-228600" algn="l" rtl="0">
              <a:lnSpc>
                <a:spcPct val="90000"/>
              </a:lnSpc>
              <a:spcBef>
                <a:spcPts val="1000"/>
              </a:spcBef>
              <a:spcAft>
                <a:spcPts val="0"/>
              </a:spcAft>
              <a:buClr>
                <a:schemeClr val="dk1"/>
              </a:buClr>
              <a:buSzPts val="2800"/>
              <a:buChar char="•"/>
            </a:pPr>
            <a:r>
              <a:rPr lang="nl-NL" sz="1800" dirty="0"/>
              <a:t>Steun en opvang</a:t>
            </a:r>
            <a:endParaRPr sz="1800" dirty="0"/>
          </a:p>
          <a:p>
            <a:pPr marL="228600" lvl="0" indent="-50800" algn="l" rtl="0">
              <a:lnSpc>
                <a:spcPct val="90000"/>
              </a:lnSpc>
              <a:spcBef>
                <a:spcPts val="1000"/>
              </a:spcBef>
              <a:spcAft>
                <a:spcPts val="0"/>
              </a:spcAft>
              <a:buClr>
                <a:schemeClr val="dk1"/>
              </a:buClr>
              <a:buSzPts val="2800"/>
              <a:buNone/>
            </a:pPr>
            <a:endParaRPr dirty="0"/>
          </a:p>
        </p:txBody>
      </p:sp>
      <p:pic>
        <p:nvPicPr>
          <p:cNvPr id="3" name="Google Shape;96;p2">
            <a:extLst>
              <a:ext uri="{FF2B5EF4-FFF2-40B4-BE49-F238E27FC236}">
                <a16:creationId xmlns:a16="http://schemas.microsoft.com/office/drawing/2014/main" id="{287BD416-E530-9FF6-B39B-D8C5EEBCDB8A}"/>
              </a:ext>
            </a:extLst>
          </p:cNvPr>
          <p:cNvPicPr preferRelativeResize="0"/>
          <p:nvPr/>
        </p:nvPicPr>
        <p:blipFill rotWithShape="1">
          <a:blip r:embed="rId3">
            <a:alphaModFix/>
          </a:blip>
          <a:srcRect b="24276"/>
          <a:stretch/>
        </p:blipFill>
        <p:spPr>
          <a:xfrm>
            <a:off x="6552045" y="950565"/>
            <a:ext cx="5224695" cy="4885154"/>
          </a:xfrm>
          <a:prstGeom prst="rect">
            <a:avLst/>
          </a:prstGeom>
          <a:noFill/>
          <a:ln>
            <a:noFill/>
          </a:ln>
        </p:spPr>
      </p:pic>
      <p:sp>
        <p:nvSpPr>
          <p:cNvPr id="4" name="Rechthoek 3">
            <a:extLst>
              <a:ext uri="{FF2B5EF4-FFF2-40B4-BE49-F238E27FC236}">
                <a16:creationId xmlns:a16="http://schemas.microsoft.com/office/drawing/2014/main" id="{E65CB13F-FAF2-BF87-DC08-B134E9E7DC88}"/>
              </a:ext>
            </a:extLst>
          </p:cNvPr>
          <p:cNvSpPr/>
          <p:nvPr/>
        </p:nvSpPr>
        <p:spPr>
          <a:xfrm>
            <a:off x="6398489" y="761999"/>
            <a:ext cx="5531806" cy="5334000"/>
          </a:xfrm>
          <a:prstGeom prst="rect">
            <a:avLst/>
          </a:prstGeom>
          <a:solidFill>
            <a:schemeClr val="bg1">
              <a:alpha val="3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g2ca4363ec3c_0_27"/>
          <p:cNvSpPr txBox="1">
            <a:spLocks noGrp="1"/>
          </p:cNvSpPr>
          <p:nvPr>
            <p:ph type="title"/>
          </p:nvPr>
        </p:nvSpPr>
        <p:spPr>
          <a:xfrm>
            <a:off x="838200" y="600871"/>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nl-NL" dirty="0"/>
              <a:t>                 </a:t>
            </a:r>
            <a:r>
              <a:rPr lang="nl-NL" sz="2400" b="1" dirty="0">
                <a:solidFill>
                  <a:schemeClr val="accent2">
                    <a:lumMod val="75000"/>
                  </a:schemeClr>
                </a:solidFill>
                <a:sym typeface="Arial"/>
              </a:rPr>
              <a:t>Symptomen van PTSS</a:t>
            </a:r>
            <a:endParaRPr sz="2400" b="1" dirty="0">
              <a:solidFill>
                <a:schemeClr val="accent2">
                  <a:lumMod val="75000"/>
                </a:schemeClr>
              </a:solidFill>
              <a:sym typeface="Arial"/>
            </a:endParaRPr>
          </a:p>
        </p:txBody>
      </p:sp>
      <p:graphicFrame>
        <p:nvGraphicFramePr>
          <p:cNvPr id="186" name="Google Shape;186;g2ca4363ec3c_0_27"/>
          <p:cNvGraphicFramePr/>
          <p:nvPr>
            <p:extLst>
              <p:ext uri="{D42A27DB-BD31-4B8C-83A1-F6EECF244321}">
                <p14:modId xmlns:p14="http://schemas.microsoft.com/office/powerpoint/2010/main" val="3794884942"/>
              </p:ext>
            </p:extLst>
          </p:nvPr>
        </p:nvGraphicFramePr>
        <p:xfrm>
          <a:off x="952500" y="2238382"/>
          <a:ext cx="10287000" cy="3321274"/>
        </p:xfrm>
        <a:graphic>
          <a:graphicData uri="http://schemas.openxmlformats.org/drawingml/2006/table">
            <a:tbl>
              <a:tblPr>
                <a:noFill/>
                <a:tableStyleId>{6ECA5F97-4AE0-4CE0-95EE-AEC9F6DD6F61}</a:tableStyleId>
              </a:tblPr>
              <a:tblGrid>
                <a:gridCol w="5143500">
                  <a:extLst>
                    <a:ext uri="{9D8B030D-6E8A-4147-A177-3AD203B41FA5}">
                      <a16:colId xmlns:a16="http://schemas.microsoft.com/office/drawing/2014/main" val="20000"/>
                    </a:ext>
                  </a:extLst>
                </a:gridCol>
                <a:gridCol w="5143500">
                  <a:extLst>
                    <a:ext uri="{9D8B030D-6E8A-4147-A177-3AD203B41FA5}">
                      <a16:colId xmlns:a16="http://schemas.microsoft.com/office/drawing/2014/main" val="20001"/>
                    </a:ext>
                  </a:extLst>
                </a:gridCol>
              </a:tblGrid>
              <a:tr h="381000">
                <a:tc>
                  <a:txBody>
                    <a:bodyPr/>
                    <a:lstStyle/>
                    <a:p>
                      <a:pPr marL="228600" lvl="0" indent="-228600" algn="l" rtl="0">
                        <a:lnSpc>
                          <a:spcPct val="90000"/>
                        </a:lnSpc>
                        <a:spcBef>
                          <a:spcPts val="0"/>
                        </a:spcBef>
                        <a:spcAft>
                          <a:spcPts val="0"/>
                        </a:spcAft>
                        <a:buClr>
                          <a:schemeClr val="dk1"/>
                        </a:buClr>
                        <a:buSzPts val="2800"/>
                        <a:buChar char="•"/>
                      </a:pPr>
                      <a:r>
                        <a:rPr lang="nl-NL" sz="1800" dirty="0">
                          <a:solidFill>
                            <a:schemeClr val="dk1"/>
                          </a:solidFill>
                          <a:latin typeface="Calibri"/>
                          <a:ea typeface="Calibri"/>
                          <a:cs typeface="Calibri"/>
                          <a:sym typeface="Calibri"/>
                        </a:rPr>
                        <a:t>Flashbacks/herbelevingen</a:t>
                      </a:r>
                      <a:endParaRPr sz="1800" dirty="0">
                        <a:solidFill>
                          <a:schemeClr val="dk1"/>
                        </a:solidFill>
                        <a:latin typeface="Calibri"/>
                        <a:ea typeface="Calibri"/>
                        <a:cs typeface="Calibri"/>
                        <a:sym typeface="Calibri"/>
                      </a:endParaRPr>
                    </a:p>
                    <a:p>
                      <a:pPr marL="228600" lvl="0" indent="-228600" algn="l" rtl="0">
                        <a:lnSpc>
                          <a:spcPct val="90000"/>
                        </a:lnSpc>
                        <a:spcBef>
                          <a:spcPts val="1000"/>
                        </a:spcBef>
                        <a:spcAft>
                          <a:spcPts val="0"/>
                        </a:spcAft>
                        <a:buClr>
                          <a:schemeClr val="dk1"/>
                        </a:buClr>
                        <a:buSzPts val="2800"/>
                        <a:buChar char="•"/>
                      </a:pPr>
                      <a:r>
                        <a:rPr lang="nl-NL" sz="1800" dirty="0">
                          <a:solidFill>
                            <a:schemeClr val="dk1"/>
                          </a:solidFill>
                          <a:latin typeface="Calibri"/>
                          <a:ea typeface="Calibri"/>
                          <a:cs typeface="Calibri"/>
                          <a:sym typeface="Calibri"/>
                        </a:rPr>
                        <a:t>Vermijdingsreacties</a:t>
                      </a:r>
                      <a:endParaRPr sz="1800" dirty="0">
                        <a:solidFill>
                          <a:schemeClr val="dk1"/>
                        </a:solidFill>
                        <a:latin typeface="Calibri"/>
                        <a:ea typeface="Calibri"/>
                        <a:cs typeface="Calibri"/>
                        <a:sym typeface="Calibri"/>
                      </a:endParaRPr>
                    </a:p>
                    <a:p>
                      <a:pPr marL="228600" lvl="0" indent="-228600" algn="l" rtl="0">
                        <a:lnSpc>
                          <a:spcPct val="90000"/>
                        </a:lnSpc>
                        <a:spcBef>
                          <a:spcPts val="1000"/>
                        </a:spcBef>
                        <a:spcAft>
                          <a:spcPts val="0"/>
                        </a:spcAft>
                        <a:buClr>
                          <a:schemeClr val="dk1"/>
                        </a:buClr>
                        <a:buSzPts val="2800"/>
                        <a:buChar char="•"/>
                      </a:pPr>
                      <a:r>
                        <a:rPr lang="nl-NL" sz="1800" dirty="0">
                          <a:solidFill>
                            <a:schemeClr val="dk1"/>
                          </a:solidFill>
                          <a:latin typeface="Calibri"/>
                          <a:ea typeface="Calibri"/>
                          <a:cs typeface="Calibri"/>
                          <a:sym typeface="Calibri"/>
                        </a:rPr>
                        <a:t>Negatieve gedachten, afgestompte gevoelens</a:t>
                      </a:r>
                      <a:endParaRPr sz="1800" dirty="0">
                        <a:solidFill>
                          <a:schemeClr val="dk1"/>
                        </a:solidFill>
                        <a:latin typeface="Calibri"/>
                        <a:ea typeface="Calibri"/>
                        <a:cs typeface="Calibri"/>
                        <a:sym typeface="Calibri"/>
                      </a:endParaRPr>
                    </a:p>
                    <a:p>
                      <a:pPr marL="228600" lvl="0" indent="-228600" algn="l" rtl="0">
                        <a:lnSpc>
                          <a:spcPct val="90000"/>
                        </a:lnSpc>
                        <a:spcBef>
                          <a:spcPts val="1000"/>
                        </a:spcBef>
                        <a:spcAft>
                          <a:spcPts val="0"/>
                        </a:spcAft>
                        <a:buClr>
                          <a:schemeClr val="dk1"/>
                        </a:buClr>
                        <a:buSzPts val="2800"/>
                        <a:buChar char="•"/>
                      </a:pPr>
                      <a:r>
                        <a:rPr lang="nl-NL" sz="1800" dirty="0">
                          <a:solidFill>
                            <a:schemeClr val="dk1"/>
                          </a:solidFill>
                          <a:latin typeface="Calibri"/>
                          <a:ea typeface="Calibri"/>
                          <a:cs typeface="Calibri"/>
                          <a:sym typeface="Calibri"/>
                        </a:rPr>
                        <a:t>Sterke prikkelbaarheid</a:t>
                      </a:r>
                      <a:endParaRPr sz="1800" dirty="0">
                        <a:solidFill>
                          <a:schemeClr val="dk1"/>
                        </a:solidFill>
                        <a:latin typeface="Calibri"/>
                        <a:ea typeface="Calibri"/>
                        <a:cs typeface="Calibri"/>
                        <a:sym typeface="Calibri"/>
                      </a:endParaRPr>
                    </a:p>
                    <a:p>
                      <a:pPr marL="228600" lvl="0" indent="-228600" algn="l" rtl="0">
                        <a:lnSpc>
                          <a:spcPct val="90000"/>
                        </a:lnSpc>
                        <a:spcBef>
                          <a:spcPts val="1000"/>
                        </a:spcBef>
                        <a:spcAft>
                          <a:spcPts val="0"/>
                        </a:spcAft>
                        <a:buClr>
                          <a:schemeClr val="dk1"/>
                        </a:buClr>
                        <a:buSzPts val="2800"/>
                        <a:buChar char="•"/>
                      </a:pPr>
                      <a:r>
                        <a:rPr lang="nl-NL" sz="1800" dirty="0">
                          <a:solidFill>
                            <a:schemeClr val="dk1"/>
                          </a:solidFill>
                          <a:latin typeface="Calibri"/>
                          <a:ea typeface="Calibri"/>
                          <a:cs typeface="Calibri"/>
                          <a:sym typeface="Calibri"/>
                        </a:rPr>
                        <a:t>Slaapstoornissen</a:t>
                      </a:r>
                      <a:endParaRPr sz="1800" dirty="0">
                        <a:solidFill>
                          <a:schemeClr val="dk1"/>
                        </a:solidFill>
                        <a:latin typeface="Calibri"/>
                        <a:ea typeface="Calibri"/>
                        <a:cs typeface="Calibri"/>
                        <a:sym typeface="Calibri"/>
                      </a:endParaRPr>
                    </a:p>
                    <a:p>
                      <a:pPr marL="228600" lvl="0" indent="-228600" algn="l" rtl="0">
                        <a:lnSpc>
                          <a:spcPct val="90000"/>
                        </a:lnSpc>
                        <a:spcBef>
                          <a:spcPts val="1000"/>
                        </a:spcBef>
                        <a:spcAft>
                          <a:spcPts val="0"/>
                        </a:spcAft>
                        <a:buClr>
                          <a:schemeClr val="dk1"/>
                        </a:buClr>
                        <a:buSzPts val="2800"/>
                        <a:buChar char="•"/>
                      </a:pPr>
                      <a:r>
                        <a:rPr lang="nl-NL" sz="1800" dirty="0">
                          <a:solidFill>
                            <a:schemeClr val="dk1"/>
                          </a:solidFill>
                          <a:latin typeface="Calibri"/>
                          <a:ea typeface="Calibri"/>
                          <a:cs typeface="Calibri"/>
                          <a:sym typeface="Calibri"/>
                        </a:rPr>
                        <a:t>Nachtmerries</a:t>
                      </a:r>
                      <a:endParaRPr sz="1800" dirty="0">
                        <a:solidFill>
                          <a:schemeClr val="dk1"/>
                        </a:solidFill>
                        <a:latin typeface="Calibri"/>
                        <a:ea typeface="Calibri"/>
                        <a:cs typeface="Calibri"/>
                        <a:sym typeface="Calibri"/>
                      </a:endParaRPr>
                    </a:p>
                    <a:p>
                      <a:pPr marL="228600" lvl="0" indent="-228600" algn="l" rtl="0">
                        <a:lnSpc>
                          <a:spcPct val="90000"/>
                        </a:lnSpc>
                        <a:spcBef>
                          <a:spcPts val="1000"/>
                        </a:spcBef>
                        <a:spcAft>
                          <a:spcPts val="0"/>
                        </a:spcAft>
                        <a:buClr>
                          <a:schemeClr val="dk1"/>
                        </a:buClr>
                        <a:buSzPts val="2800"/>
                        <a:buChar char="•"/>
                      </a:pPr>
                      <a:r>
                        <a:rPr lang="nl-NL" sz="1800" dirty="0">
                          <a:solidFill>
                            <a:schemeClr val="dk1"/>
                          </a:solidFill>
                          <a:latin typeface="Calibri"/>
                          <a:ea typeface="Calibri"/>
                          <a:cs typeface="Calibri"/>
                          <a:sym typeface="Calibri"/>
                        </a:rPr>
                        <a:t>Concentratie en/of geheugenproblemen</a:t>
                      </a:r>
                    </a:p>
                    <a:p>
                      <a:pPr marL="228600" lvl="0" indent="-228600" algn="l" rtl="0">
                        <a:lnSpc>
                          <a:spcPct val="90000"/>
                        </a:lnSpc>
                        <a:spcBef>
                          <a:spcPts val="1000"/>
                        </a:spcBef>
                        <a:spcAft>
                          <a:spcPts val="0"/>
                        </a:spcAft>
                        <a:buClr>
                          <a:schemeClr val="dk1"/>
                        </a:buClr>
                        <a:buSzPts val="2800"/>
                        <a:buChar char="•"/>
                      </a:pPr>
                      <a:r>
                        <a:rPr lang="nl-NL" sz="1800" dirty="0">
                          <a:solidFill>
                            <a:schemeClr val="dk1"/>
                          </a:solidFill>
                          <a:latin typeface="Calibri"/>
                          <a:ea typeface="Calibri"/>
                          <a:cs typeface="Calibri"/>
                          <a:sym typeface="Calibri"/>
                        </a:rPr>
                        <a:t>Gevoelens van vervreemding</a:t>
                      </a:r>
                      <a:endParaRPr sz="1800" dirty="0">
                        <a:solidFill>
                          <a:schemeClr val="dk1"/>
                        </a:solidFill>
                        <a:latin typeface="Calibri"/>
                        <a:ea typeface="Calibri"/>
                        <a:cs typeface="Calibri"/>
                        <a:sym typeface="Calibri"/>
                      </a:endParaRPr>
                    </a:p>
                  </a:txBody>
                  <a:tcPr marL="91425" marR="91425" marT="91425" marB="91425">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228600" lvl="0" indent="-292100" algn="l" rtl="0">
                        <a:lnSpc>
                          <a:spcPct val="90000"/>
                        </a:lnSpc>
                        <a:spcBef>
                          <a:spcPts val="1000"/>
                        </a:spcBef>
                        <a:spcAft>
                          <a:spcPts val="0"/>
                        </a:spcAft>
                        <a:buClr>
                          <a:schemeClr val="dk1"/>
                        </a:buClr>
                        <a:buSzPts val="2800"/>
                        <a:buChar char="•"/>
                      </a:pPr>
                      <a:r>
                        <a:rPr lang="nl-NL" sz="1800" dirty="0">
                          <a:solidFill>
                            <a:schemeClr val="dk1"/>
                          </a:solidFill>
                          <a:latin typeface="Calibri"/>
                          <a:ea typeface="Calibri"/>
                          <a:cs typeface="Calibri"/>
                          <a:sym typeface="Calibri"/>
                        </a:rPr>
                        <a:t>Schuld gevoelens</a:t>
                      </a:r>
                      <a:endParaRPr sz="1800" dirty="0">
                        <a:solidFill>
                          <a:schemeClr val="dk1"/>
                        </a:solidFill>
                        <a:latin typeface="Calibri"/>
                        <a:ea typeface="Calibri"/>
                        <a:cs typeface="Calibri"/>
                        <a:sym typeface="Calibri"/>
                      </a:endParaRPr>
                    </a:p>
                    <a:p>
                      <a:pPr marL="228600" lvl="0" indent="-228600" algn="l" rtl="0">
                        <a:lnSpc>
                          <a:spcPct val="90000"/>
                        </a:lnSpc>
                        <a:spcBef>
                          <a:spcPts val="1000"/>
                        </a:spcBef>
                        <a:spcAft>
                          <a:spcPts val="0"/>
                        </a:spcAft>
                        <a:buClr>
                          <a:schemeClr val="dk1"/>
                        </a:buClr>
                        <a:buSzPts val="2800"/>
                        <a:buChar char="•"/>
                      </a:pPr>
                      <a:r>
                        <a:rPr lang="nl-NL" sz="1800" dirty="0">
                          <a:solidFill>
                            <a:schemeClr val="dk1"/>
                          </a:solidFill>
                          <a:latin typeface="Calibri"/>
                          <a:ea typeface="Calibri"/>
                          <a:cs typeface="Calibri"/>
                          <a:sym typeface="Calibri"/>
                        </a:rPr>
                        <a:t>Schaamte</a:t>
                      </a:r>
                      <a:endParaRPr sz="1800" dirty="0">
                        <a:solidFill>
                          <a:schemeClr val="dk1"/>
                        </a:solidFill>
                        <a:latin typeface="Calibri"/>
                        <a:ea typeface="Calibri"/>
                        <a:cs typeface="Calibri"/>
                        <a:sym typeface="Calibri"/>
                      </a:endParaRPr>
                    </a:p>
                    <a:p>
                      <a:pPr marL="228600" lvl="0" indent="-228600" algn="l" rtl="0">
                        <a:lnSpc>
                          <a:spcPct val="90000"/>
                        </a:lnSpc>
                        <a:spcBef>
                          <a:spcPts val="1000"/>
                        </a:spcBef>
                        <a:spcAft>
                          <a:spcPts val="0"/>
                        </a:spcAft>
                        <a:buClr>
                          <a:schemeClr val="dk1"/>
                        </a:buClr>
                        <a:buSzPts val="2800"/>
                        <a:buChar char="•"/>
                      </a:pPr>
                      <a:r>
                        <a:rPr lang="nl-NL" sz="1800" dirty="0">
                          <a:solidFill>
                            <a:schemeClr val="dk1"/>
                          </a:solidFill>
                          <a:latin typeface="Calibri"/>
                          <a:ea typeface="Calibri"/>
                          <a:cs typeface="Calibri"/>
                          <a:sym typeface="Calibri"/>
                        </a:rPr>
                        <a:t>Angsten</a:t>
                      </a:r>
                      <a:endParaRPr sz="1800" dirty="0">
                        <a:solidFill>
                          <a:schemeClr val="dk1"/>
                        </a:solidFill>
                        <a:latin typeface="Calibri"/>
                        <a:ea typeface="Calibri"/>
                        <a:cs typeface="Calibri"/>
                        <a:sym typeface="Calibri"/>
                      </a:endParaRPr>
                    </a:p>
                    <a:p>
                      <a:pPr marL="228600" lvl="0" indent="-228600" algn="l" rtl="0">
                        <a:lnSpc>
                          <a:spcPct val="90000"/>
                        </a:lnSpc>
                        <a:spcBef>
                          <a:spcPts val="1000"/>
                        </a:spcBef>
                        <a:spcAft>
                          <a:spcPts val="0"/>
                        </a:spcAft>
                        <a:buClr>
                          <a:schemeClr val="dk1"/>
                        </a:buClr>
                        <a:buSzPts val="2800"/>
                        <a:buChar char="•"/>
                      </a:pPr>
                      <a:r>
                        <a:rPr lang="nl-NL" sz="1800" dirty="0">
                          <a:solidFill>
                            <a:schemeClr val="dk1"/>
                          </a:solidFill>
                          <a:latin typeface="Calibri"/>
                          <a:ea typeface="Calibri"/>
                          <a:cs typeface="Calibri"/>
                          <a:sym typeface="Calibri"/>
                        </a:rPr>
                        <a:t>Machteloosheid</a:t>
                      </a:r>
                      <a:endParaRPr sz="1800" dirty="0">
                        <a:solidFill>
                          <a:schemeClr val="dk1"/>
                        </a:solidFill>
                        <a:latin typeface="Calibri"/>
                        <a:ea typeface="Calibri"/>
                        <a:cs typeface="Calibri"/>
                        <a:sym typeface="Calibri"/>
                      </a:endParaRPr>
                    </a:p>
                    <a:p>
                      <a:pPr marL="228600" lvl="0" indent="-228600" algn="l" rtl="0">
                        <a:lnSpc>
                          <a:spcPct val="90000"/>
                        </a:lnSpc>
                        <a:spcBef>
                          <a:spcPts val="1000"/>
                        </a:spcBef>
                        <a:spcAft>
                          <a:spcPts val="0"/>
                        </a:spcAft>
                        <a:buClr>
                          <a:schemeClr val="dk1"/>
                        </a:buClr>
                        <a:buSzPts val="2800"/>
                        <a:buChar char="•"/>
                      </a:pPr>
                      <a:r>
                        <a:rPr lang="nl-NL" sz="1800" dirty="0">
                          <a:solidFill>
                            <a:schemeClr val="dk1"/>
                          </a:solidFill>
                          <a:latin typeface="Calibri"/>
                          <a:ea typeface="Calibri"/>
                          <a:cs typeface="Calibri"/>
                          <a:sym typeface="Calibri"/>
                        </a:rPr>
                        <a:t>Vermijding</a:t>
                      </a:r>
                      <a:endParaRPr sz="1800" dirty="0">
                        <a:solidFill>
                          <a:schemeClr val="dk1"/>
                        </a:solidFill>
                        <a:latin typeface="Calibri"/>
                        <a:ea typeface="Calibri"/>
                        <a:cs typeface="Calibri"/>
                        <a:sym typeface="Calibri"/>
                      </a:endParaRPr>
                    </a:p>
                    <a:p>
                      <a:pPr marL="228600" lvl="0" indent="-228600" algn="l" rtl="0">
                        <a:lnSpc>
                          <a:spcPct val="90000"/>
                        </a:lnSpc>
                        <a:spcBef>
                          <a:spcPts val="1000"/>
                        </a:spcBef>
                        <a:spcAft>
                          <a:spcPts val="0"/>
                        </a:spcAft>
                        <a:buClr>
                          <a:schemeClr val="dk1"/>
                        </a:buClr>
                        <a:buSzPts val="2800"/>
                        <a:buChar char="•"/>
                      </a:pPr>
                      <a:r>
                        <a:rPr lang="nl-NL" sz="1800" dirty="0">
                          <a:solidFill>
                            <a:schemeClr val="dk1"/>
                          </a:solidFill>
                          <a:latin typeface="Calibri"/>
                          <a:ea typeface="Calibri"/>
                          <a:cs typeface="Calibri"/>
                          <a:sym typeface="Calibri"/>
                        </a:rPr>
                        <a:t>Hyperalertheid</a:t>
                      </a:r>
                      <a:endParaRPr sz="1800" dirty="0">
                        <a:solidFill>
                          <a:schemeClr val="dk1"/>
                        </a:solidFill>
                        <a:latin typeface="Calibri"/>
                        <a:ea typeface="Calibri"/>
                        <a:cs typeface="Calibri"/>
                        <a:sym typeface="Calibri"/>
                      </a:endParaRPr>
                    </a:p>
                    <a:p>
                      <a:pPr marL="228600" lvl="0" indent="-228600" algn="l" rtl="0">
                        <a:lnSpc>
                          <a:spcPct val="90000"/>
                        </a:lnSpc>
                        <a:spcBef>
                          <a:spcPts val="1000"/>
                        </a:spcBef>
                        <a:spcAft>
                          <a:spcPts val="0"/>
                        </a:spcAft>
                        <a:buClr>
                          <a:schemeClr val="dk1"/>
                        </a:buClr>
                        <a:buSzPts val="2800"/>
                        <a:buChar char="•"/>
                      </a:pPr>
                      <a:r>
                        <a:rPr lang="nl-NL" sz="1800" dirty="0">
                          <a:solidFill>
                            <a:schemeClr val="dk1"/>
                          </a:solidFill>
                          <a:latin typeface="Calibri"/>
                          <a:ea typeface="Calibri"/>
                          <a:cs typeface="Calibri"/>
                          <a:sym typeface="Calibri"/>
                        </a:rPr>
                        <a:t>Verdoven door middel van drank of drugs</a:t>
                      </a:r>
                      <a:endParaRPr sz="1800" dirty="0">
                        <a:solidFill>
                          <a:schemeClr val="dk1"/>
                        </a:solidFill>
                        <a:latin typeface="Calibri"/>
                        <a:ea typeface="Calibri"/>
                        <a:cs typeface="Calibri"/>
                        <a:sym typeface="Calibri"/>
                      </a:endParaRPr>
                    </a:p>
                    <a:p>
                      <a:pPr marL="228600" lvl="0" indent="-228600" algn="l" rtl="0">
                        <a:lnSpc>
                          <a:spcPct val="90000"/>
                        </a:lnSpc>
                        <a:spcBef>
                          <a:spcPts val="1000"/>
                        </a:spcBef>
                        <a:spcAft>
                          <a:spcPts val="0"/>
                        </a:spcAft>
                        <a:buClr>
                          <a:schemeClr val="dk1"/>
                        </a:buClr>
                        <a:buSzPts val="2800"/>
                        <a:buChar char="•"/>
                      </a:pPr>
                      <a:r>
                        <a:rPr lang="nl-NL" sz="1800" dirty="0">
                          <a:solidFill>
                            <a:schemeClr val="dk1"/>
                          </a:solidFill>
                          <a:latin typeface="Calibri"/>
                          <a:ea typeface="Calibri"/>
                          <a:cs typeface="Calibri"/>
                          <a:sym typeface="Calibri"/>
                        </a:rPr>
                        <a:t>Overdreven schrikreacties of paniekaanvallen</a:t>
                      </a:r>
                      <a:endParaRPr sz="1800" dirty="0">
                        <a:solidFill>
                          <a:schemeClr val="dk1"/>
                        </a:solidFill>
                        <a:latin typeface="Calibri"/>
                        <a:ea typeface="Calibri"/>
                        <a:cs typeface="Calibri"/>
                        <a:sym typeface="Calibri"/>
                      </a:endParaRPr>
                    </a:p>
                    <a:p>
                      <a:pPr marL="0" lvl="0" indent="0" algn="l" rtl="0">
                        <a:spcBef>
                          <a:spcPts val="0"/>
                        </a:spcBef>
                        <a:spcAft>
                          <a:spcPts val="0"/>
                        </a:spcAft>
                        <a:buNone/>
                      </a:pPr>
                      <a:endParaRPr sz="1800" dirty="0"/>
                    </a:p>
                  </a:txBody>
                  <a:tcPr marL="91425" marR="91425" marT="91425" marB="91425">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pic>
        <p:nvPicPr>
          <p:cNvPr id="2" name="Google Shape;126;p8">
            <a:extLst>
              <a:ext uri="{FF2B5EF4-FFF2-40B4-BE49-F238E27FC236}">
                <a16:creationId xmlns:a16="http://schemas.microsoft.com/office/drawing/2014/main" id="{08CF039F-B6E9-60FF-EC42-B8ED134AE084}"/>
              </a:ext>
            </a:extLst>
          </p:cNvPr>
          <p:cNvPicPr preferRelativeResize="0"/>
          <p:nvPr/>
        </p:nvPicPr>
        <p:blipFill rotWithShape="1">
          <a:blip r:embed="rId3">
            <a:alphaModFix/>
          </a:blip>
          <a:srcRect b="24276"/>
          <a:stretch/>
        </p:blipFill>
        <p:spPr>
          <a:xfrm>
            <a:off x="261705" y="167383"/>
            <a:ext cx="1168400" cy="1096338"/>
          </a:xfrm>
          <a:prstGeom prst="rect">
            <a:avLst/>
          </a:prstGeom>
          <a:noFill/>
          <a:ln>
            <a:noFill/>
          </a:ln>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126;p8">
            <a:extLst>
              <a:ext uri="{FF2B5EF4-FFF2-40B4-BE49-F238E27FC236}">
                <a16:creationId xmlns:a16="http://schemas.microsoft.com/office/drawing/2014/main" id="{D3D60CEE-0E89-BEB1-4633-B6A5CA85ABFA}"/>
              </a:ext>
            </a:extLst>
          </p:cNvPr>
          <p:cNvPicPr preferRelativeResize="0"/>
          <p:nvPr/>
        </p:nvPicPr>
        <p:blipFill rotWithShape="1">
          <a:blip r:embed="rId2">
            <a:alphaModFix/>
          </a:blip>
          <a:srcRect b="24276"/>
          <a:stretch/>
        </p:blipFill>
        <p:spPr>
          <a:xfrm>
            <a:off x="261705" y="167383"/>
            <a:ext cx="1168400" cy="1096338"/>
          </a:xfrm>
          <a:prstGeom prst="rect">
            <a:avLst/>
          </a:prstGeom>
          <a:noFill/>
          <a:ln>
            <a:noFill/>
          </a:ln>
        </p:spPr>
      </p:pic>
      <p:sp>
        <p:nvSpPr>
          <p:cNvPr id="4" name="Tekstvak 3">
            <a:extLst>
              <a:ext uri="{FF2B5EF4-FFF2-40B4-BE49-F238E27FC236}">
                <a16:creationId xmlns:a16="http://schemas.microsoft.com/office/drawing/2014/main" id="{94EB121D-DF89-E52B-695C-F86BC87556F3}"/>
              </a:ext>
            </a:extLst>
          </p:cNvPr>
          <p:cNvSpPr txBox="1"/>
          <p:nvPr/>
        </p:nvSpPr>
        <p:spPr>
          <a:xfrm>
            <a:off x="2512463" y="484719"/>
            <a:ext cx="7802311" cy="461665"/>
          </a:xfrm>
          <a:prstGeom prst="rect">
            <a:avLst/>
          </a:prstGeom>
          <a:noFill/>
        </p:spPr>
        <p:txBody>
          <a:bodyPr wrap="square" rtlCol="0">
            <a:spAutoFit/>
          </a:bodyPr>
          <a:lstStyle/>
          <a:p>
            <a:r>
              <a:rPr lang="nl-NL" sz="2400" b="1" dirty="0">
                <a:solidFill>
                  <a:schemeClr val="accent2">
                    <a:lumMod val="75000"/>
                  </a:schemeClr>
                </a:solidFill>
                <a:latin typeface="Calibri"/>
                <a:cs typeface="Calibri"/>
                <a:sym typeface="Calibri"/>
              </a:rPr>
              <a:t>Post-</a:t>
            </a:r>
            <a:r>
              <a:rPr lang="nl-NL" sz="2400" b="1" dirty="0" err="1">
                <a:solidFill>
                  <a:schemeClr val="accent2">
                    <a:lumMod val="75000"/>
                  </a:schemeClr>
                </a:solidFill>
                <a:latin typeface="Calibri"/>
                <a:cs typeface="Calibri"/>
                <a:sym typeface="Calibri"/>
              </a:rPr>
              <a:t>Traumatic</a:t>
            </a:r>
            <a:r>
              <a:rPr lang="nl-NL" dirty="0"/>
              <a:t> </a:t>
            </a:r>
            <a:r>
              <a:rPr lang="nl-NL" sz="2400" b="1" dirty="0">
                <a:solidFill>
                  <a:schemeClr val="accent2">
                    <a:lumMod val="75000"/>
                  </a:schemeClr>
                </a:solidFill>
                <a:latin typeface="Calibri"/>
                <a:cs typeface="Calibri"/>
              </a:rPr>
              <a:t>Stress Disorder (PTSS)</a:t>
            </a:r>
          </a:p>
        </p:txBody>
      </p:sp>
      <p:grpSp>
        <p:nvGrpSpPr>
          <p:cNvPr id="33" name="Groep 32">
            <a:extLst>
              <a:ext uri="{FF2B5EF4-FFF2-40B4-BE49-F238E27FC236}">
                <a16:creationId xmlns:a16="http://schemas.microsoft.com/office/drawing/2014/main" id="{47A8FFB4-0C89-AC04-4AE5-1A9F4A2ECEB4}"/>
              </a:ext>
            </a:extLst>
          </p:cNvPr>
          <p:cNvGrpSpPr/>
          <p:nvPr/>
        </p:nvGrpSpPr>
        <p:grpSpPr>
          <a:xfrm>
            <a:off x="187387" y="1358778"/>
            <a:ext cx="11720133" cy="2174526"/>
            <a:chOff x="455929" y="1465580"/>
            <a:chExt cx="11135425" cy="1972667"/>
          </a:xfrm>
        </p:grpSpPr>
        <p:grpSp>
          <p:nvGrpSpPr>
            <p:cNvPr id="23" name="Groep 22">
              <a:extLst>
                <a:ext uri="{FF2B5EF4-FFF2-40B4-BE49-F238E27FC236}">
                  <a16:creationId xmlns:a16="http://schemas.microsoft.com/office/drawing/2014/main" id="{5C1876D9-55F9-B054-57C1-D8D5F3B26B26}"/>
                </a:ext>
              </a:extLst>
            </p:cNvPr>
            <p:cNvGrpSpPr/>
            <p:nvPr/>
          </p:nvGrpSpPr>
          <p:grpSpPr>
            <a:xfrm>
              <a:off x="455929" y="1465580"/>
              <a:ext cx="11135425" cy="1541780"/>
              <a:chOff x="455929" y="1465580"/>
              <a:chExt cx="11135425" cy="1541780"/>
            </a:xfrm>
          </p:grpSpPr>
          <p:grpSp>
            <p:nvGrpSpPr>
              <p:cNvPr id="15" name="Groep 14">
                <a:extLst>
                  <a:ext uri="{FF2B5EF4-FFF2-40B4-BE49-F238E27FC236}">
                    <a16:creationId xmlns:a16="http://schemas.microsoft.com/office/drawing/2014/main" id="{CFE51075-E444-CCA0-FF25-971FEEAB6153}"/>
                  </a:ext>
                </a:extLst>
              </p:cNvPr>
              <p:cNvGrpSpPr/>
              <p:nvPr/>
            </p:nvGrpSpPr>
            <p:grpSpPr>
              <a:xfrm>
                <a:off x="455929" y="1465580"/>
                <a:ext cx="11135425" cy="1541780"/>
                <a:chOff x="455929" y="1465580"/>
                <a:chExt cx="11135425" cy="1541780"/>
              </a:xfrm>
            </p:grpSpPr>
            <p:grpSp>
              <p:nvGrpSpPr>
                <p:cNvPr id="9" name="Groep 8">
                  <a:extLst>
                    <a:ext uri="{FF2B5EF4-FFF2-40B4-BE49-F238E27FC236}">
                      <a16:creationId xmlns:a16="http://schemas.microsoft.com/office/drawing/2014/main" id="{625380A2-6A71-9A3E-6476-6A279273C072}"/>
                    </a:ext>
                  </a:extLst>
                </p:cNvPr>
                <p:cNvGrpSpPr/>
                <p:nvPr/>
              </p:nvGrpSpPr>
              <p:grpSpPr>
                <a:xfrm>
                  <a:off x="455929" y="1722120"/>
                  <a:ext cx="11135425" cy="1285240"/>
                  <a:chOff x="628649" y="1823720"/>
                  <a:chExt cx="11135425" cy="1285240"/>
                </a:xfrm>
              </p:grpSpPr>
              <p:pic>
                <p:nvPicPr>
                  <p:cNvPr id="6" name="Afbeelding 5" descr="Afbeelding met silhouet, schets, zwart-wit, stijl&#10;&#10;Automatisch gegenereerde beschrijving">
                    <a:extLst>
                      <a:ext uri="{FF2B5EF4-FFF2-40B4-BE49-F238E27FC236}">
                        <a16:creationId xmlns:a16="http://schemas.microsoft.com/office/drawing/2014/main" id="{A6B7D219-3838-11F2-DFC6-4E31FE202EBB}"/>
                      </a:ext>
                    </a:extLst>
                  </p:cNvPr>
                  <p:cNvPicPr>
                    <a:picLocks noChangeAspect="1"/>
                  </p:cNvPicPr>
                  <p:nvPr/>
                </p:nvPicPr>
                <p:blipFill>
                  <a:blip r:embed="rId3"/>
                  <a:stretch>
                    <a:fillRect/>
                  </a:stretch>
                </p:blipFill>
                <p:spPr>
                  <a:xfrm>
                    <a:off x="628649" y="1823720"/>
                    <a:ext cx="6849745" cy="1285240"/>
                  </a:xfrm>
                  <a:prstGeom prst="rect">
                    <a:avLst/>
                  </a:prstGeom>
                </p:spPr>
              </p:pic>
              <p:pic>
                <p:nvPicPr>
                  <p:cNvPr id="8" name="Afbeelding 7" descr="Afbeelding met schets, tekening, wit, silhouet&#10;&#10;Automatisch gegenereerde beschrijving">
                    <a:extLst>
                      <a:ext uri="{FF2B5EF4-FFF2-40B4-BE49-F238E27FC236}">
                        <a16:creationId xmlns:a16="http://schemas.microsoft.com/office/drawing/2014/main" id="{CF232F56-E7B7-26D5-937E-104FF89C2A2A}"/>
                      </a:ext>
                    </a:extLst>
                  </p:cNvPr>
                  <p:cNvPicPr>
                    <a:picLocks noChangeAspect="1"/>
                  </p:cNvPicPr>
                  <p:nvPr/>
                </p:nvPicPr>
                <p:blipFill>
                  <a:blip r:embed="rId4"/>
                  <a:stretch>
                    <a:fillRect/>
                  </a:stretch>
                </p:blipFill>
                <p:spPr>
                  <a:xfrm>
                    <a:off x="7313930" y="1823720"/>
                    <a:ext cx="4450144" cy="1285240"/>
                  </a:xfrm>
                  <a:prstGeom prst="rect">
                    <a:avLst/>
                  </a:prstGeom>
                </p:spPr>
              </p:pic>
            </p:grpSp>
            <p:sp>
              <p:nvSpPr>
                <p:cNvPr id="10" name="Rechthoek 9">
                  <a:extLst>
                    <a:ext uri="{FF2B5EF4-FFF2-40B4-BE49-F238E27FC236}">
                      <a16:creationId xmlns:a16="http://schemas.microsoft.com/office/drawing/2014/main" id="{29D296F2-2B5A-C956-27C5-62F41F9D9D03}"/>
                    </a:ext>
                  </a:extLst>
                </p:cNvPr>
                <p:cNvSpPr/>
                <p:nvPr/>
              </p:nvSpPr>
              <p:spPr>
                <a:xfrm>
                  <a:off x="7752080" y="1722120"/>
                  <a:ext cx="1513840" cy="23876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Rechthoek 10">
                  <a:extLst>
                    <a:ext uri="{FF2B5EF4-FFF2-40B4-BE49-F238E27FC236}">
                      <a16:creationId xmlns:a16="http://schemas.microsoft.com/office/drawing/2014/main" id="{D66A96DF-3D45-BBDF-67B5-EFEC4113FF06}"/>
                    </a:ext>
                  </a:extLst>
                </p:cNvPr>
                <p:cNvSpPr/>
                <p:nvPr/>
              </p:nvSpPr>
              <p:spPr>
                <a:xfrm>
                  <a:off x="6644640" y="1701800"/>
                  <a:ext cx="1513840" cy="33020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Rechthoek 11">
                  <a:extLst>
                    <a:ext uri="{FF2B5EF4-FFF2-40B4-BE49-F238E27FC236}">
                      <a16:creationId xmlns:a16="http://schemas.microsoft.com/office/drawing/2014/main" id="{0F832D51-7E7C-A6BA-F296-718E5D620994}"/>
                    </a:ext>
                  </a:extLst>
                </p:cNvPr>
                <p:cNvSpPr/>
                <p:nvPr/>
              </p:nvSpPr>
              <p:spPr>
                <a:xfrm>
                  <a:off x="3912806" y="1630680"/>
                  <a:ext cx="1513840" cy="40132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Rechthoek 12">
                  <a:extLst>
                    <a:ext uri="{FF2B5EF4-FFF2-40B4-BE49-F238E27FC236}">
                      <a16:creationId xmlns:a16="http://schemas.microsoft.com/office/drawing/2014/main" id="{1C52DC72-882A-766F-255D-1FC83AE52EB0}"/>
                    </a:ext>
                  </a:extLst>
                </p:cNvPr>
                <p:cNvSpPr/>
                <p:nvPr/>
              </p:nvSpPr>
              <p:spPr>
                <a:xfrm>
                  <a:off x="2313240" y="1465580"/>
                  <a:ext cx="908686" cy="56642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Rechthoek 13">
                  <a:extLst>
                    <a:ext uri="{FF2B5EF4-FFF2-40B4-BE49-F238E27FC236}">
                      <a16:creationId xmlns:a16="http://schemas.microsoft.com/office/drawing/2014/main" id="{C030BCC9-0736-1AF5-4038-439B587A1556}"/>
                    </a:ext>
                  </a:extLst>
                </p:cNvPr>
                <p:cNvSpPr/>
                <p:nvPr/>
              </p:nvSpPr>
              <p:spPr>
                <a:xfrm>
                  <a:off x="455929" y="1628140"/>
                  <a:ext cx="322579" cy="56642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grpSp>
          <p:sp>
            <p:nvSpPr>
              <p:cNvPr id="22" name="Rechthoek 21">
                <a:extLst>
                  <a:ext uri="{FF2B5EF4-FFF2-40B4-BE49-F238E27FC236}">
                    <a16:creationId xmlns:a16="http://schemas.microsoft.com/office/drawing/2014/main" id="{F988E8A5-127D-72BB-143D-529D77A63F63}"/>
                  </a:ext>
                </a:extLst>
              </p:cNvPr>
              <p:cNvSpPr/>
              <p:nvPr/>
            </p:nvSpPr>
            <p:spPr>
              <a:xfrm>
                <a:off x="2344354" y="1475740"/>
                <a:ext cx="908686" cy="56642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grpSp>
        <p:sp>
          <p:nvSpPr>
            <p:cNvPr id="24" name="Tekstvak 23">
              <a:extLst>
                <a:ext uri="{FF2B5EF4-FFF2-40B4-BE49-F238E27FC236}">
                  <a16:creationId xmlns:a16="http://schemas.microsoft.com/office/drawing/2014/main" id="{776BBA1C-7F9D-6FF2-A51B-09E8EA09C7F5}"/>
                </a:ext>
              </a:extLst>
            </p:cNvPr>
            <p:cNvSpPr txBox="1"/>
            <p:nvPr/>
          </p:nvSpPr>
          <p:spPr>
            <a:xfrm>
              <a:off x="600646" y="3007360"/>
              <a:ext cx="1065594" cy="430887"/>
            </a:xfrm>
            <a:prstGeom prst="rect">
              <a:avLst/>
            </a:prstGeom>
            <a:noFill/>
          </p:spPr>
          <p:txBody>
            <a:bodyPr wrap="square" rtlCol="0">
              <a:spAutoFit/>
            </a:bodyPr>
            <a:lstStyle/>
            <a:p>
              <a:r>
                <a:rPr lang="nl-NL" sz="1100" dirty="0" err="1">
                  <a:solidFill>
                    <a:schemeClr val="accent2">
                      <a:lumMod val="75000"/>
                    </a:schemeClr>
                  </a:solidFill>
                </a:rPr>
                <a:t>Avoid</a:t>
              </a:r>
              <a:r>
                <a:rPr lang="nl-NL" sz="1100" dirty="0">
                  <a:solidFill>
                    <a:schemeClr val="accent2">
                      <a:lumMod val="75000"/>
                    </a:schemeClr>
                  </a:solidFill>
                </a:rPr>
                <a:t> thinking of </a:t>
              </a:r>
              <a:r>
                <a:rPr lang="nl-NL" sz="1100" dirty="0" err="1">
                  <a:solidFill>
                    <a:schemeClr val="accent2">
                      <a:lumMod val="75000"/>
                    </a:schemeClr>
                  </a:solidFill>
                </a:rPr>
                <a:t>the</a:t>
              </a:r>
              <a:r>
                <a:rPr lang="nl-NL" sz="1100" dirty="0">
                  <a:solidFill>
                    <a:schemeClr val="accent2">
                      <a:lumMod val="75000"/>
                    </a:schemeClr>
                  </a:solidFill>
                </a:rPr>
                <a:t> trauma</a:t>
              </a:r>
            </a:p>
          </p:txBody>
        </p:sp>
        <p:sp>
          <p:nvSpPr>
            <p:cNvPr id="25" name="Tekstvak 24">
              <a:extLst>
                <a:ext uri="{FF2B5EF4-FFF2-40B4-BE49-F238E27FC236}">
                  <a16:creationId xmlns:a16="http://schemas.microsoft.com/office/drawing/2014/main" id="{2ED43671-5745-5CE1-41C0-4AA7FF649BD8}"/>
                </a:ext>
              </a:extLst>
            </p:cNvPr>
            <p:cNvSpPr txBox="1"/>
            <p:nvPr/>
          </p:nvSpPr>
          <p:spPr>
            <a:xfrm>
              <a:off x="1770317" y="3007360"/>
              <a:ext cx="1065594" cy="430887"/>
            </a:xfrm>
            <a:prstGeom prst="rect">
              <a:avLst/>
            </a:prstGeom>
            <a:noFill/>
          </p:spPr>
          <p:txBody>
            <a:bodyPr wrap="square" rtlCol="0">
              <a:spAutoFit/>
            </a:bodyPr>
            <a:lstStyle/>
            <a:p>
              <a:r>
                <a:rPr lang="nl-NL" sz="1100" dirty="0" err="1">
                  <a:solidFill>
                    <a:schemeClr val="accent2">
                      <a:lumMod val="75000"/>
                    </a:schemeClr>
                  </a:solidFill>
                </a:rPr>
                <a:t>Avoid</a:t>
              </a:r>
              <a:r>
                <a:rPr lang="nl-NL" sz="1100" dirty="0">
                  <a:solidFill>
                    <a:schemeClr val="accent2">
                      <a:lumMod val="75000"/>
                    </a:schemeClr>
                  </a:solidFill>
                </a:rPr>
                <a:t> </a:t>
              </a:r>
              <a:r>
                <a:rPr lang="nl-NL" sz="1100" dirty="0" err="1">
                  <a:solidFill>
                    <a:schemeClr val="accent2">
                      <a:lumMod val="75000"/>
                    </a:schemeClr>
                  </a:solidFill>
                </a:rPr>
                <a:t>talking</a:t>
              </a:r>
              <a:r>
                <a:rPr lang="nl-NL" sz="1100" dirty="0">
                  <a:solidFill>
                    <a:schemeClr val="accent2">
                      <a:lumMod val="75000"/>
                    </a:schemeClr>
                  </a:solidFill>
                </a:rPr>
                <a:t> of </a:t>
              </a:r>
              <a:r>
                <a:rPr lang="nl-NL" sz="1100" dirty="0" err="1">
                  <a:solidFill>
                    <a:schemeClr val="accent2">
                      <a:lumMod val="75000"/>
                    </a:schemeClr>
                  </a:solidFill>
                </a:rPr>
                <a:t>the</a:t>
              </a:r>
              <a:r>
                <a:rPr lang="nl-NL" sz="1100" dirty="0">
                  <a:solidFill>
                    <a:schemeClr val="accent2">
                      <a:lumMod val="75000"/>
                    </a:schemeClr>
                  </a:solidFill>
                </a:rPr>
                <a:t> trauma</a:t>
              </a:r>
            </a:p>
          </p:txBody>
        </p:sp>
        <p:sp>
          <p:nvSpPr>
            <p:cNvPr id="26" name="Tekstvak 25">
              <a:extLst>
                <a:ext uri="{FF2B5EF4-FFF2-40B4-BE49-F238E27FC236}">
                  <a16:creationId xmlns:a16="http://schemas.microsoft.com/office/drawing/2014/main" id="{F888C1D2-02FF-39BC-634E-E05631320821}"/>
                </a:ext>
              </a:extLst>
            </p:cNvPr>
            <p:cNvSpPr txBox="1"/>
            <p:nvPr/>
          </p:nvSpPr>
          <p:spPr>
            <a:xfrm>
              <a:off x="3030402" y="3002290"/>
              <a:ext cx="1227814" cy="261610"/>
            </a:xfrm>
            <a:prstGeom prst="rect">
              <a:avLst/>
            </a:prstGeom>
            <a:noFill/>
          </p:spPr>
          <p:txBody>
            <a:bodyPr wrap="square" rtlCol="0">
              <a:spAutoFit/>
            </a:bodyPr>
            <a:lstStyle/>
            <a:p>
              <a:r>
                <a:rPr lang="nl-NL" sz="1100" dirty="0" err="1">
                  <a:solidFill>
                    <a:schemeClr val="accent2">
                      <a:lumMod val="75000"/>
                    </a:schemeClr>
                  </a:solidFill>
                </a:rPr>
                <a:t>Easily</a:t>
              </a:r>
              <a:r>
                <a:rPr lang="nl-NL" sz="1100" dirty="0">
                  <a:solidFill>
                    <a:schemeClr val="accent2">
                      <a:lumMod val="75000"/>
                    </a:schemeClr>
                  </a:solidFill>
                </a:rPr>
                <a:t> </a:t>
              </a:r>
              <a:r>
                <a:rPr lang="nl-NL" sz="1100" dirty="0" err="1">
                  <a:solidFill>
                    <a:schemeClr val="accent2">
                      <a:lumMod val="75000"/>
                    </a:schemeClr>
                  </a:solidFill>
                </a:rPr>
                <a:t>frightened</a:t>
              </a:r>
              <a:endParaRPr lang="nl-NL" sz="1100" dirty="0">
                <a:solidFill>
                  <a:schemeClr val="accent2">
                    <a:lumMod val="75000"/>
                  </a:schemeClr>
                </a:solidFill>
              </a:endParaRPr>
            </a:p>
          </p:txBody>
        </p:sp>
        <p:sp>
          <p:nvSpPr>
            <p:cNvPr id="27" name="Tekstvak 26">
              <a:extLst>
                <a:ext uri="{FF2B5EF4-FFF2-40B4-BE49-F238E27FC236}">
                  <a16:creationId xmlns:a16="http://schemas.microsoft.com/office/drawing/2014/main" id="{DD3273F7-4431-E393-1455-2FB9173B3B86}"/>
                </a:ext>
              </a:extLst>
            </p:cNvPr>
            <p:cNvSpPr txBox="1"/>
            <p:nvPr/>
          </p:nvSpPr>
          <p:spPr>
            <a:xfrm>
              <a:off x="4394788" y="3007360"/>
              <a:ext cx="973939" cy="390888"/>
            </a:xfrm>
            <a:prstGeom prst="rect">
              <a:avLst/>
            </a:prstGeom>
            <a:noFill/>
          </p:spPr>
          <p:txBody>
            <a:bodyPr wrap="square" rtlCol="0">
              <a:spAutoFit/>
            </a:bodyPr>
            <a:lstStyle/>
            <a:p>
              <a:pPr algn="ctr"/>
              <a:r>
                <a:rPr lang="nl-NL" sz="1100" dirty="0" err="1">
                  <a:solidFill>
                    <a:schemeClr val="accent2">
                      <a:lumMod val="75000"/>
                    </a:schemeClr>
                  </a:solidFill>
                </a:rPr>
                <a:t>Negative</a:t>
              </a:r>
              <a:r>
                <a:rPr lang="nl-NL" sz="1100" dirty="0">
                  <a:solidFill>
                    <a:schemeClr val="accent2">
                      <a:lumMod val="75000"/>
                    </a:schemeClr>
                  </a:solidFill>
                </a:rPr>
                <a:t> </a:t>
              </a:r>
              <a:r>
                <a:rPr lang="nl-NL" sz="1100" dirty="0" err="1">
                  <a:solidFill>
                    <a:schemeClr val="accent2">
                      <a:lumMod val="75000"/>
                    </a:schemeClr>
                  </a:solidFill>
                </a:rPr>
                <a:t>mood</a:t>
              </a:r>
              <a:endParaRPr lang="nl-NL" sz="1100" dirty="0">
                <a:solidFill>
                  <a:schemeClr val="accent2">
                    <a:lumMod val="75000"/>
                  </a:schemeClr>
                </a:solidFill>
              </a:endParaRPr>
            </a:p>
          </p:txBody>
        </p:sp>
        <p:sp>
          <p:nvSpPr>
            <p:cNvPr id="28" name="Tekstvak 27">
              <a:extLst>
                <a:ext uri="{FF2B5EF4-FFF2-40B4-BE49-F238E27FC236}">
                  <a16:creationId xmlns:a16="http://schemas.microsoft.com/office/drawing/2014/main" id="{042209B6-9655-EF24-65BD-3D658A4E382C}"/>
                </a:ext>
              </a:extLst>
            </p:cNvPr>
            <p:cNvSpPr txBox="1"/>
            <p:nvPr/>
          </p:nvSpPr>
          <p:spPr>
            <a:xfrm>
              <a:off x="5320461" y="2998113"/>
              <a:ext cx="973939" cy="390888"/>
            </a:xfrm>
            <a:prstGeom prst="rect">
              <a:avLst/>
            </a:prstGeom>
            <a:noFill/>
          </p:spPr>
          <p:txBody>
            <a:bodyPr wrap="square" rtlCol="0">
              <a:spAutoFit/>
            </a:bodyPr>
            <a:lstStyle/>
            <a:p>
              <a:pPr algn="ctr"/>
              <a:r>
                <a:rPr lang="nl-NL" sz="1100" dirty="0" err="1">
                  <a:solidFill>
                    <a:schemeClr val="accent2">
                      <a:lumMod val="75000"/>
                    </a:schemeClr>
                  </a:solidFill>
                </a:rPr>
                <a:t>Negative</a:t>
              </a:r>
              <a:r>
                <a:rPr lang="nl-NL" sz="1100" dirty="0">
                  <a:solidFill>
                    <a:schemeClr val="accent2">
                      <a:lumMod val="75000"/>
                    </a:schemeClr>
                  </a:solidFill>
                </a:rPr>
                <a:t> thinking</a:t>
              </a:r>
            </a:p>
          </p:txBody>
        </p:sp>
        <p:sp>
          <p:nvSpPr>
            <p:cNvPr id="29" name="Tekstvak 28">
              <a:extLst>
                <a:ext uri="{FF2B5EF4-FFF2-40B4-BE49-F238E27FC236}">
                  <a16:creationId xmlns:a16="http://schemas.microsoft.com/office/drawing/2014/main" id="{B740DF16-10BE-2D94-F34F-7FCE4AF33EFB}"/>
                </a:ext>
              </a:extLst>
            </p:cNvPr>
            <p:cNvSpPr txBox="1"/>
            <p:nvPr/>
          </p:nvSpPr>
          <p:spPr>
            <a:xfrm>
              <a:off x="6331735" y="3007360"/>
              <a:ext cx="809475" cy="390888"/>
            </a:xfrm>
            <a:prstGeom prst="rect">
              <a:avLst/>
            </a:prstGeom>
            <a:noFill/>
          </p:spPr>
          <p:txBody>
            <a:bodyPr wrap="square" rtlCol="0">
              <a:spAutoFit/>
            </a:bodyPr>
            <a:lstStyle/>
            <a:p>
              <a:pPr algn="ctr"/>
              <a:r>
                <a:rPr lang="nl-NL" sz="1100" dirty="0">
                  <a:solidFill>
                    <a:schemeClr val="accent2">
                      <a:lumMod val="75000"/>
                    </a:schemeClr>
                  </a:solidFill>
                </a:rPr>
                <a:t>Always on </a:t>
              </a:r>
              <a:r>
                <a:rPr lang="nl-NL" sz="1100" dirty="0" err="1">
                  <a:solidFill>
                    <a:schemeClr val="accent2">
                      <a:lumMod val="75000"/>
                    </a:schemeClr>
                  </a:solidFill>
                </a:rPr>
                <a:t>guard</a:t>
              </a:r>
              <a:endParaRPr lang="nl-NL" sz="1100" dirty="0">
                <a:solidFill>
                  <a:schemeClr val="accent2">
                    <a:lumMod val="75000"/>
                  </a:schemeClr>
                </a:solidFill>
              </a:endParaRPr>
            </a:p>
          </p:txBody>
        </p:sp>
        <p:sp>
          <p:nvSpPr>
            <p:cNvPr id="30" name="Tekstvak 29">
              <a:extLst>
                <a:ext uri="{FF2B5EF4-FFF2-40B4-BE49-F238E27FC236}">
                  <a16:creationId xmlns:a16="http://schemas.microsoft.com/office/drawing/2014/main" id="{B7AB0C0D-3266-1ACD-DBCB-7C368891C48B}"/>
                </a:ext>
              </a:extLst>
            </p:cNvPr>
            <p:cNvSpPr txBox="1"/>
            <p:nvPr/>
          </p:nvSpPr>
          <p:spPr>
            <a:xfrm>
              <a:off x="7569015" y="2998112"/>
              <a:ext cx="809475" cy="390888"/>
            </a:xfrm>
            <a:prstGeom prst="rect">
              <a:avLst/>
            </a:prstGeom>
            <a:noFill/>
          </p:spPr>
          <p:txBody>
            <a:bodyPr wrap="square" rtlCol="0">
              <a:spAutoFit/>
            </a:bodyPr>
            <a:lstStyle/>
            <a:p>
              <a:pPr algn="ctr"/>
              <a:r>
                <a:rPr lang="nl-NL" sz="1100" dirty="0" err="1">
                  <a:solidFill>
                    <a:schemeClr val="accent2">
                      <a:lumMod val="75000"/>
                    </a:schemeClr>
                  </a:solidFill>
                </a:rPr>
                <a:t>Avoiding</a:t>
              </a:r>
              <a:r>
                <a:rPr lang="nl-NL" sz="1100" dirty="0">
                  <a:solidFill>
                    <a:schemeClr val="accent2">
                      <a:lumMod val="75000"/>
                    </a:schemeClr>
                  </a:solidFill>
                </a:rPr>
                <a:t> </a:t>
              </a:r>
              <a:r>
                <a:rPr lang="nl-NL" sz="1100" dirty="0" err="1">
                  <a:solidFill>
                    <a:schemeClr val="accent2">
                      <a:lumMod val="75000"/>
                    </a:schemeClr>
                  </a:solidFill>
                </a:rPr>
                <a:t>places</a:t>
              </a:r>
              <a:endParaRPr lang="nl-NL" sz="1100" dirty="0">
                <a:solidFill>
                  <a:schemeClr val="accent2">
                    <a:lumMod val="75000"/>
                  </a:schemeClr>
                </a:solidFill>
              </a:endParaRPr>
            </a:p>
          </p:txBody>
        </p:sp>
        <p:sp>
          <p:nvSpPr>
            <p:cNvPr id="31" name="Tekstvak 30">
              <a:extLst>
                <a:ext uri="{FF2B5EF4-FFF2-40B4-BE49-F238E27FC236}">
                  <a16:creationId xmlns:a16="http://schemas.microsoft.com/office/drawing/2014/main" id="{A68D764B-9369-08DC-78C0-8B761B7B844B}"/>
                </a:ext>
              </a:extLst>
            </p:cNvPr>
            <p:cNvSpPr txBox="1"/>
            <p:nvPr/>
          </p:nvSpPr>
          <p:spPr>
            <a:xfrm>
              <a:off x="9020238" y="2998111"/>
              <a:ext cx="809475" cy="430887"/>
            </a:xfrm>
            <a:prstGeom prst="rect">
              <a:avLst/>
            </a:prstGeom>
            <a:noFill/>
          </p:spPr>
          <p:txBody>
            <a:bodyPr wrap="square" rtlCol="0">
              <a:spAutoFit/>
            </a:bodyPr>
            <a:lstStyle/>
            <a:p>
              <a:r>
                <a:rPr lang="nl-NL" sz="1100" dirty="0" err="1">
                  <a:solidFill>
                    <a:schemeClr val="accent2">
                      <a:lumMod val="75000"/>
                    </a:schemeClr>
                  </a:solidFill>
                </a:rPr>
                <a:t>Avoiding</a:t>
              </a:r>
              <a:r>
                <a:rPr lang="nl-NL" sz="1100" dirty="0">
                  <a:solidFill>
                    <a:schemeClr val="accent2">
                      <a:lumMod val="75000"/>
                    </a:schemeClr>
                  </a:solidFill>
                </a:rPr>
                <a:t> </a:t>
              </a:r>
              <a:r>
                <a:rPr lang="nl-NL" sz="1100" dirty="0" err="1">
                  <a:solidFill>
                    <a:schemeClr val="accent2">
                      <a:lumMod val="75000"/>
                    </a:schemeClr>
                  </a:solidFill>
                </a:rPr>
                <a:t>activities</a:t>
              </a:r>
              <a:r>
                <a:rPr lang="nl-NL" sz="1100" dirty="0">
                  <a:solidFill>
                    <a:schemeClr val="accent2">
                      <a:lumMod val="75000"/>
                    </a:schemeClr>
                  </a:solidFill>
                </a:rPr>
                <a:t> </a:t>
              </a:r>
            </a:p>
          </p:txBody>
        </p:sp>
        <p:sp>
          <p:nvSpPr>
            <p:cNvPr id="32" name="Tekstvak 31">
              <a:extLst>
                <a:ext uri="{FF2B5EF4-FFF2-40B4-BE49-F238E27FC236}">
                  <a16:creationId xmlns:a16="http://schemas.microsoft.com/office/drawing/2014/main" id="{BA1C7147-E3A9-BB67-F51F-E60EB77F0ED2}"/>
                </a:ext>
              </a:extLst>
            </p:cNvPr>
            <p:cNvSpPr txBox="1"/>
            <p:nvPr/>
          </p:nvSpPr>
          <p:spPr>
            <a:xfrm>
              <a:off x="10471462" y="2998111"/>
              <a:ext cx="1043898" cy="261610"/>
            </a:xfrm>
            <a:prstGeom prst="rect">
              <a:avLst/>
            </a:prstGeom>
            <a:noFill/>
          </p:spPr>
          <p:txBody>
            <a:bodyPr wrap="square" rtlCol="0">
              <a:spAutoFit/>
            </a:bodyPr>
            <a:lstStyle/>
            <a:p>
              <a:r>
                <a:rPr lang="nl-NL" sz="1100" dirty="0">
                  <a:solidFill>
                    <a:schemeClr val="accent2">
                      <a:lumMod val="75000"/>
                    </a:schemeClr>
                  </a:solidFill>
                </a:rPr>
                <a:t>Flashbacks</a:t>
              </a:r>
            </a:p>
          </p:txBody>
        </p:sp>
      </p:grpSp>
      <p:grpSp>
        <p:nvGrpSpPr>
          <p:cNvPr id="41" name="Groep 40">
            <a:extLst>
              <a:ext uri="{FF2B5EF4-FFF2-40B4-BE49-F238E27FC236}">
                <a16:creationId xmlns:a16="http://schemas.microsoft.com/office/drawing/2014/main" id="{047F6543-A6F1-6F72-7145-F7D4C2EF0786}"/>
              </a:ext>
            </a:extLst>
          </p:cNvPr>
          <p:cNvGrpSpPr/>
          <p:nvPr/>
        </p:nvGrpSpPr>
        <p:grpSpPr>
          <a:xfrm>
            <a:off x="778509" y="3850640"/>
            <a:ext cx="10259812" cy="2206492"/>
            <a:chOff x="1292945" y="3783096"/>
            <a:chExt cx="9884641" cy="1908316"/>
          </a:xfrm>
        </p:grpSpPr>
        <p:grpSp>
          <p:nvGrpSpPr>
            <p:cNvPr id="20" name="Groep 19">
              <a:extLst>
                <a:ext uri="{FF2B5EF4-FFF2-40B4-BE49-F238E27FC236}">
                  <a16:creationId xmlns:a16="http://schemas.microsoft.com/office/drawing/2014/main" id="{93EC23C0-2B10-F032-551D-06A99D67E6C9}"/>
                </a:ext>
              </a:extLst>
            </p:cNvPr>
            <p:cNvGrpSpPr/>
            <p:nvPr/>
          </p:nvGrpSpPr>
          <p:grpSpPr>
            <a:xfrm>
              <a:off x="1292945" y="3783096"/>
              <a:ext cx="9884641" cy="1267164"/>
              <a:chOff x="845905" y="3680756"/>
              <a:chExt cx="9884641" cy="1267164"/>
            </a:xfrm>
          </p:grpSpPr>
          <p:pic>
            <p:nvPicPr>
              <p:cNvPr id="17" name="Afbeelding 16" descr="Afbeelding met tekenfilm, silhouet, schets, tekening&#10;&#10;Automatisch gegenereerde beschrijving">
                <a:extLst>
                  <a:ext uri="{FF2B5EF4-FFF2-40B4-BE49-F238E27FC236}">
                    <a16:creationId xmlns:a16="http://schemas.microsoft.com/office/drawing/2014/main" id="{6EC955A1-9E1F-ACC4-BAD7-6C5C9AD4A71F}"/>
                  </a:ext>
                </a:extLst>
              </p:cNvPr>
              <p:cNvPicPr>
                <a:picLocks noChangeAspect="1"/>
              </p:cNvPicPr>
              <p:nvPr/>
            </p:nvPicPr>
            <p:blipFill rotWithShape="1">
              <a:blip r:embed="rId5"/>
              <a:srcRect b="24781"/>
              <a:stretch/>
            </p:blipFill>
            <p:spPr>
              <a:xfrm>
                <a:off x="845905" y="3680756"/>
                <a:ext cx="2960372" cy="1267164"/>
              </a:xfrm>
              <a:prstGeom prst="rect">
                <a:avLst/>
              </a:prstGeom>
            </p:spPr>
          </p:pic>
          <p:pic>
            <p:nvPicPr>
              <p:cNvPr id="19" name="Afbeelding 18" descr="Afbeelding met schets, silhouet, zwart-wit&#10;&#10;Automatisch gegenereerde beschrijving">
                <a:extLst>
                  <a:ext uri="{FF2B5EF4-FFF2-40B4-BE49-F238E27FC236}">
                    <a16:creationId xmlns:a16="http://schemas.microsoft.com/office/drawing/2014/main" id="{B0955F93-B392-9B4A-9EC5-F0FDAD8662C3}"/>
                  </a:ext>
                </a:extLst>
              </p:cNvPr>
              <p:cNvPicPr>
                <a:picLocks noChangeAspect="1"/>
              </p:cNvPicPr>
              <p:nvPr/>
            </p:nvPicPr>
            <p:blipFill>
              <a:blip r:embed="rId6"/>
              <a:stretch>
                <a:fillRect/>
              </a:stretch>
            </p:blipFill>
            <p:spPr>
              <a:xfrm>
                <a:off x="3880801" y="3850641"/>
                <a:ext cx="6849745" cy="1077488"/>
              </a:xfrm>
              <a:prstGeom prst="rect">
                <a:avLst/>
              </a:prstGeom>
            </p:spPr>
          </p:pic>
        </p:grpSp>
        <p:sp>
          <p:nvSpPr>
            <p:cNvPr id="34" name="Tekstvak 33">
              <a:extLst>
                <a:ext uri="{FF2B5EF4-FFF2-40B4-BE49-F238E27FC236}">
                  <a16:creationId xmlns:a16="http://schemas.microsoft.com/office/drawing/2014/main" id="{AF757FB9-2337-608B-5F9D-5AB3CCFFD222}"/>
                </a:ext>
              </a:extLst>
            </p:cNvPr>
            <p:cNvSpPr txBox="1"/>
            <p:nvPr/>
          </p:nvSpPr>
          <p:spPr>
            <a:xfrm>
              <a:off x="1489595" y="5172352"/>
              <a:ext cx="1065594" cy="372659"/>
            </a:xfrm>
            <a:prstGeom prst="rect">
              <a:avLst/>
            </a:prstGeom>
            <a:noFill/>
          </p:spPr>
          <p:txBody>
            <a:bodyPr wrap="square" rtlCol="0">
              <a:spAutoFit/>
            </a:bodyPr>
            <a:lstStyle/>
            <a:p>
              <a:pPr algn="ctr"/>
              <a:r>
                <a:rPr lang="nl-NL" sz="1100" dirty="0" err="1">
                  <a:solidFill>
                    <a:schemeClr val="accent2">
                      <a:lumMod val="75000"/>
                    </a:schemeClr>
                  </a:solidFill>
                </a:rPr>
                <a:t>Cannot</a:t>
              </a:r>
              <a:r>
                <a:rPr lang="nl-NL" sz="1100" dirty="0">
                  <a:solidFill>
                    <a:schemeClr val="accent2">
                      <a:lumMod val="75000"/>
                    </a:schemeClr>
                  </a:solidFill>
                </a:rPr>
                <a:t> </a:t>
              </a:r>
              <a:r>
                <a:rPr lang="nl-NL" sz="1100" dirty="0" err="1">
                  <a:solidFill>
                    <a:schemeClr val="accent2">
                      <a:lumMod val="75000"/>
                    </a:schemeClr>
                  </a:solidFill>
                </a:rPr>
                <a:t>concentrate</a:t>
              </a:r>
              <a:endParaRPr lang="nl-NL" sz="1100" dirty="0">
                <a:solidFill>
                  <a:schemeClr val="accent2">
                    <a:lumMod val="75000"/>
                  </a:schemeClr>
                </a:solidFill>
              </a:endParaRPr>
            </a:p>
          </p:txBody>
        </p:sp>
        <p:sp>
          <p:nvSpPr>
            <p:cNvPr id="35" name="Tekstvak 34">
              <a:extLst>
                <a:ext uri="{FF2B5EF4-FFF2-40B4-BE49-F238E27FC236}">
                  <a16:creationId xmlns:a16="http://schemas.microsoft.com/office/drawing/2014/main" id="{058D53C1-C1D3-475F-8047-2708CE48E5FB}"/>
                </a:ext>
              </a:extLst>
            </p:cNvPr>
            <p:cNvSpPr txBox="1"/>
            <p:nvPr/>
          </p:nvSpPr>
          <p:spPr>
            <a:xfrm>
              <a:off x="2973140" y="5176976"/>
              <a:ext cx="1065594" cy="372659"/>
            </a:xfrm>
            <a:prstGeom prst="rect">
              <a:avLst/>
            </a:prstGeom>
            <a:noFill/>
          </p:spPr>
          <p:txBody>
            <a:bodyPr wrap="square" rtlCol="0">
              <a:spAutoFit/>
            </a:bodyPr>
            <a:lstStyle/>
            <a:p>
              <a:pPr algn="ctr"/>
              <a:r>
                <a:rPr lang="nl-NL" sz="1100" dirty="0" err="1">
                  <a:solidFill>
                    <a:schemeClr val="accent2">
                      <a:lumMod val="75000"/>
                    </a:schemeClr>
                  </a:solidFill>
                </a:rPr>
                <a:t>Aggressive</a:t>
              </a:r>
              <a:r>
                <a:rPr lang="nl-NL" sz="1100" dirty="0">
                  <a:solidFill>
                    <a:schemeClr val="accent2">
                      <a:lumMod val="75000"/>
                    </a:schemeClr>
                  </a:solidFill>
                </a:rPr>
                <a:t> </a:t>
              </a:r>
              <a:r>
                <a:rPr lang="nl-NL" sz="1100" dirty="0" err="1">
                  <a:solidFill>
                    <a:schemeClr val="accent2">
                      <a:lumMod val="75000"/>
                    </a:schemeClr>
                  </a:solidFill>
                </a:rPr>
                <a:t>behavior</a:t>
              </a:r>
              <a:endParaRPr lang="nl-NL" sz="1100" dirty="0">
                <a:solidFill>
                  <a:schemeClr val="accent2">
                    <a:lumMod val="75000"/>
                  </a:schemeClr>
                </a:solidFill>
              </a:endParaRPr>
            </a:p>
          </p:txBody>
        </p:sp>
        <p:sp>
          <p:nvSpPr>
            <p:cNvPr id="36" name="Tekstvak 35">
              <a:extLst>
                <a:ext uri="{FF2B5EF4-FFF2-40B4-BE49-F238E27FC236}">
                  <a16:creationId xmlns:a16="http://schemas.microsoft.com/office/drawing/2014/main" id="{EE2CB44D-07FC-F196-35E0-5521BDBAAB1E}"/>
                </a:ext>
              </a:extLst>
            </p:cNvPr>
            <p:cNvSpPr txBox="1"/>
            <p:nvPr/>
          </p:nvSpPr>
          <p:spPr>
            <a:xfrm>
              <a:off x="4449761" y="5176976"/>
              <a:ext cx="904559" cy="372659"/>
            </a:xfrm>
            <a:prstGeom prst="rect">
              <a:avLst/>
            </a:prstGeom>
            <a:noFill/>
          </p:spPr>
          <p:txBody>
            <a:bodyPr wrap="square" rtlCol="0">
              <a:spAutoFit/>
            </a:bodyPr>
            <a:lstStyle/>
            <a:p>
              <a:pPr algn="ctr"/>
              <a:r>
                <a:rPr lang="nl-NL" sz="1100" dirty="0" err="1">
                  <a:solidFill>
                    <a:schemeClr val="accent2">
                      <a:lumMod val="75000"/>
                    </a:schemeClr>
                  </a:solidFill>
                </a:rPr>
                <a:t>Loss</a:t>
              </a:r>
              <a:r>
                <a:rPr lang="nl-NL" sz="1100" dirty="0">
                  <a:solidFill>
                    <a:schemeClr val="accent2">
                      <a:lumMod val="75000"/>
                    </a:schemeClr>
                  </a:solidFill>
                </a:rPr>
                <a:t> of interest</a:t>
              </a:r>
            </a:p>
          </p:txBody>
        </p:sp>
        <p:sp>
          <p:nvSpPr>
            <p:cNvPr id="37" name="Tekstvak 36">
              <a:extLst>
                <a:ext uri="{FF2B5EF4-FFF2-40B4-BE49-F238E27FC236}">
                  <a16:creationId xmlns:a16="http://schemas.microsoft.com/office/drawing/2014/main" id="{AED442AC-A35E-A5EB-29EF-A1C2EB50FC33}"/>
                </a:ext>
              </a:extLst>
            </p:cNvPr>
            <p:cNvSpPr txBox="1"/>
            <p:nvPr/>
          </p:nvSpPr>
          <p:spPr>
            <a:xfrm>
              <a:off x="5503338" y="5172352"/>
              <a:ext cx="904559" cy="519060"/>
            </a:xfrm>
            <a:prstGeom prst="rect">
              <a:avLst/>
            </a:prstGeom>
            <a:noFill/>
          </p:spPr>
          <p:txBody>
            <a:bodyPr wrap="square" rtlCol="0">
              <a:spAutoFit/>
            </a:bodyPr>
            <a:lstStyle/>
            <a:p>
              <a:pPr algn="ctr"/>
              <a:r>
                <a:rPr lang="nl-NL" sz="1100" dirty="0">
                  <a:solidFill>
                    <a:schemeClr val="accent2">
                      <a:lumMod val="75000"/>
                    </a:schemeClr>
                  </a:solidFill>
                </a:rPr>
                <a:t>Feeling </a:t>
              </a:r>
              <a:r>
                <a:rPr lang="nl-NL" sz="1100" dirty="0" err="1">
                  <a:solidFill>
                    <a:schemeClr val="accent2">
                      <a:lumMod val="75000"/>
                    </a:schemeClr>
                  </a:solidFill>
                </a:rPr>
                <a:t>guilty</a:t>
              </a:r>
              <a:r>
                <a:rPr lang="nl-NL" sz="1100" dirty="0">
                  <a:solidFill>
                    <a:schemeClr val="accent2">
                      <a:lumMod val="75000"/>
                    </a:schemeClr>
                  </a:solidFill>
                </a:rPr>
                <a:t> or </a:t>
              </a:r>
              <a:r>
                <a:rPr lang="nl-NL" sz="1100" dirty="0" err="1">
                  <a:solidFill>
                    <a:schemeClr val="accent2">
                      <a:lumMod val="75000"/>
                    </a:schemeClr>
                  </a:solidFill>
                </a:rPr>
                <a:t>shame</a:t>
              </a:r>
              <a:endParaRPr lang="nl-NL" sz="1100" dirty="0">
                <a:solidFill>
                  <a:schemeClr val="accent2">
                    <a:lumMod val="75000"/>
                  </a:schemeClr>
                </a:solidFill>
              </a:endParaRPr>
            </a:p>
          </p:txBody>
        </p:sp>
        <p:sp>
          <p:nvSpPr>
            <p:cNvPr id="38" name="Tekstvak 37">
              <a:extLst>
                <a:ext uri="{FF2B5EF4-FFF2-40B4-BE49-F238E27FC236}">
                  <a16:creationId xmlns:a16="http://schemas.microsoft.com/office/drawing/2014/main" id="{4F561014-F41A-072F-946B-04B054756E50}"/>
                </a:ext>
              </a:extLst>
            </p:cNvPr>
            <p:cNvSpPr txBox="1"/>
            <p:nvPr/>
          </p:nvSpPr>
          <p:spPr>
            <a:xfrm>
              <a:off x="6732589" y="5172352"/>
              <a:ext cx="904559" cy="372659"/>
            </a:xfrm>
            <a:prstGeom prst="rect">
              <a:avLst/>
            </a:prstGeom>
            <a:noFill/>
          </p:spPr>
          <p:txBody>
            <a:bodyPr wrap="square" rtlCol="0">
              <a:spAutoFit/>
            </a:bodyPr>
            <a:lstStyle/>
            <a:p>
              <a:pPr algn="ctr"/>
              <a:r>
                <a:rPr lang="nl-NL" sz="1100" dirty="0" err="1">
                  <a:solidFill>
                    <a:schemeClr val="accent2">
                      <a:lumMod val="75000"/>
                    </a:schemeClr>
                  </a:solidFill>
                </a:rPr>
                <a:t>Substane</a:t>
              </a:r>
              <a:r>
                <a:rPr lang="nl-NL" sz="1100" dirty="0">
                  <a:solidFill>
                    <a:schemeClr val="accent2">
                      <a:lumMod val="75000"/>
                    </a:schemeClr>
                  </a:solidFill>
                </a:rPr>
                <a:t> </a:t>
              </a:r>
              <a:r>
                <a:rPr lang="nl-NL" sz="1100" dirty="0" err="1">
                  <a:solidFill>
                    <a:schemeClr val="accent2">
                      <a:lumMod val="75000"/>
                    </a:schemeClr>
                  </a:solidFill>
                </a:rPr>
                <a:t>abuse</a:t>
              </a:r>
              <a:endParaRPr lang="nl-NL" sz="1100" dirty="0">
                <a:solidFill>
                  <a:schemeClr val="accent2">
                    <a:lumMod val="75000"/>
                  </a:schemeClr>
                </a:solidFill>
              </a:endParaRPr>
            </a:p>
          </p:txBody>
        </p:sp>
        <p:sp>
          <p:nvSpPr>
            <p:cNvPr id="39" name="Tekstvak 38">
              <a:extLst>
                <a:ext uri="{FF2B5EF4-FFF2-40B4-BE49-F238E27FC236}">
                  <a16:creationId xmlns:a16="http://schemas.microsoft.com/office/drawing/2014/main" id="{6838E2F3-BF20-09EB-854C-ACC67086CB2D}"/>
                </a:ext>
              </a:extLst>
            </p:cNvPr>
            <p:cNvSpPr txBox="1"/>
            <p:nvPr/>
          </p:nvSpPr>
          <p:spPr>
            <a:xfrm>
              <a:off x="8158480" y="5172352"/>
              <a:ext cx="1354939" cy="261610"/>
            </a:xfrm>
            <a:prstGeom prst="rect">
              <a:avLst/>
            </a:prstGeom>
            <a:noFill/>
          </p:spPr>
          <p:txBody>
            <a:bodyPr wrap="square" rtlCol="0">
              <a:spAutoFit/>
            </a:bodyPr>
            <a:lstStyle/>
            <a:p>
              <a:r>
                <a:rPr lang="nl-NL" sz="1100" dirty="0">
                  <a:solidFill>
                    <a:schemeClr val="accent2">
                      <a:lumMod val="75000"/>
                    </a:schemeClr>
                  </a:solidFill>
                </a:rPr>
                <a:t>Sleeping </a:t>
              </a:r>
              <a:r>
                <a:rPr lang="nl-NL" sz="1100" dirty="0" err="1">
                  <a:solidFill>
                    <a:schemeClr val="accent2">
                      <a:lumMod val="75000"/>
                    </a:schemeClr>
                  </a:solidFill>
                </a:rPr>
                <a:t>difficulty</a:t>
              </a:r>
              <a:endParaRPr lang="nl-NL" sz="1100" dirty="0">
                <a:solidFill>
                  <a:schemeClr val="accent2">
                    <a:lumMod val="75000"/>
                  </a:schemeClr>
                </a:solidFill>
              </a:endParaRPr>
            </a:p>
          </p:txBody>
        </p:sp>
        <p:sp>
          <p:nvSpPr>
            <p:cNvPr id="40" name="Tekstvak 39">
              <a:extLst>
                <a:ext uri="{FF2B5EF4-FFF2-40B4-BE49-F238E27FC236}">
                  <a16:creationId xmlns:a16="http://schemas.microsoft.com/office/drawing/2014/main" id="{5FBBE6F6-7EE9-89CF-2FD2-9CC0B0F214F9}"/>
                </a:ext>
              </a:extLst>
            </p:cNvPr>
            <p:cNvSpPr txBox="1"/>
            <p:nvPr/>
          </p:nvSpPr>
          <p:spPr>
            <a:xfrm>
              <a:off x="10019182" y="5172352"/>
              <a:ext cx="1085698" cy="261610"/>
            </a:xfrm>
            <a:prstGeom prst="rect">
              <a:avLst/>
            </a:prstGeom>
            <a:noFill/>
          </p:spPr>
          <p:txBody>
            <a:bodyPr wrap="square" rtlCol="0">
              <a:spAutoFit/>
            </a:bodyPr>
            <a:lstStyle/>
            <a:p>
              <a:r>
                <a:rPr lang="nl-NL" sz="1100" dirty="0">
                  <a:solidFill>
                    <a:schemeClr val="accent2">
                      <a:lumMod val="75000"/>
                    </a:schemeClr>
                  </a:solidFill>
                </a:rPr>
                <a:t>Bad </a:t>
              </a:r>
              <a:r>
                <a:rPr lang="nl-NL" sz="1100" dirty="0" err="1">
                  <a:solidFill>
                    <a:schemeClr val="accent2">
                      <a:lumMod val="75000"/>
                    </a:schemeClr>
                  </a:solidFill>
                </a:rPr>
                <a:t>dreams</a:t>
              </a:r>
              <a:endParaRPr lang="nl-NL" sz="1100" dirty="0">
                <a:solidFill>
                  <a:schemeClr val="accent2">
                    <a:lumMod val="75000"/>
                  </a:schemeClr>
                </a:solidFill>
              </a:endParaRPr>
            </a:p>
          </p:txBody>
        </p:sp>
      </p:grpSp>
    </p:spTree>
    <p:extLst>
      <p:ext uri="{BB962C8B-B14F-4D97-AF65-F5344CB8AC3E}">
        <p14:creationId xmlns:p14="http://schemas.microsoft.com/office/powerpoint/2010/main" val="3272109952"/>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g2ca4363ec3c_0_40"/>
          <p:cNvSpPr txBox="1">
            <a:spLocks noGrp="1"/>
          </p:cNvSpPr>
          <p:nvPr>
            <p:ph type="title"/>
          </p:nvPr>
        </p:nvSpPr>
        <p:spPr>
          <a:xfrm>
            <a:off x="837548" y="1716931"/>
            <a:ext cx="2272469" cy="660371"/>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nl-NL" sz="2400" b="1" dirty="0">
                <a:solidFill>
                  <a:schemeClr val="accent2">
                    <a:lumMod val="75000"/>
                  </a:schemeClr>
                </a:solidFill>
                <a:sym typeface="Arial"/>
              </a:rPr>
              <a:t>Complexe PTSS</a:t>
            </a:r>
            <a:endParaRPr sz="2400" b="1" dirty="0">
              <a:solidFill>
                <a:schemeClr val="accent2">
                  <a:lumMod val="75000"/>
                </a:schemeClr>
              </a:solidFill>
              <a:sym typeface="Arial"/>
            </a:endParaRPr>
          </a:p>
        </p:txBody>
      </p:sp>
      <p:sp>
        <p:nvSpPr>
          <p:cNvPr id="202" name="Google Shape;202;g2ca4363ec3c_0_40"/>
          <p:cNvSpPr txBox="1">
            <a:spLocks noGrp="1"/>
          </p:cNvSpPr>
          <p:nvPr>
            <p:ph type="body" idx="1"/>
          </p:nvPr>
        </p:nvSpPr>
        <p:spPr>
          <a:xfrm>
            <a:off x="837548" y="2703810"/>
            <a:ext cx="5733516" cy="1603375"/>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nl-NL" sz="1800" dirty="0"/>
              <a:t>Langdurige en of ernstige traumatisering</a:t>
            </a:r>
            <a:endParaRPr sz="1800" dirty="0"/>
          </a:p>
          <a:p>
            <a:pPr marL="228600" lvl="0" indent="-228600" algn="l" rtl="0">
              <a:lnSpc>
                <a:spcPct val="90000"/>
              </a:lnSpc>
              <a:spcBef>
                <a:spcPts val="1000"/>
              </a:spcBef>
              <a:spcAft>
                <a:spcPts val="0"/>
              </a:spcAft>
              <a:buClr>
                <a:schemeClr val="dk1"/>
              </a:buClr>
              <a:buSzPts val="2800"/>
              <a:buChar char="•"/>
            </a:pPr>
            <a:r>
              <a:rPr lang="nl-NL" sz="1800" dirty="0"/>
              <a:t>Jonge leeftijd</a:t>
            </a:r>
            <a:endParaRPr sz="1800" dirty="0"/>
          </a:p>
          <a:p>
            <a:pPr marL="228600" lvl="0" indent="-228600" algn="l" rtl="0">
              <a:lnSpc>
                <a:spcPct val="90000"/>
              </a:lnSpc>
              <a:spcBef>
                <a:spcPts val="1000"/>
              </a:spcBef>
              <a:spcAft>
                <a:spcPts val="0"/>
              </a:spcAft>
              <a:buClr>
                <a:schemeClr val="dk1"/>
              </a:buClr>
              <a:buSzPts val="2800"/>
              <a:buChar char="•"/>
            </a:pPr>
            <a:r>
              <a:rPr lang="nl-NL" sz="1800" dirty="0"/>
              <a:t>Naast PTSS symptomen ook dissociatieve momenten</a:t>
            </a:r>
            <a:endParaRPr sz="1800" dirty="0"/>
          </a:p>
        </p:txBody>
      </p:sp>
      <p:pic>
        <p:nvPicPr>
          <p:cNvPr id="3" name="Google Shape;96;p2">
            <a:extLst>
              <a:ext uri="{FF2B5EF4-FFF2-40B4-BE49-F238E27FC236}">
                <a16:creationId xmlns:a16="http://schemas.microsoft.com/office/drawing/2014/main" id="{4A33851D-D545-8585-FBF5-A05CD5BAEF62}"/>
              </a:ext>
            </a:extLst>
          </p:cNvPr>
          <p:cNvPicPr preferRelativeResize="0"/>
          <p:nvPr/>
        </p:nvPicPr>
        <p:blipFill rotWithShape="1">
          <a:blip r:embed="rId3">
            <a:alphaModFix/>
          </a:blip>
          <a:srcRect b="24276"/>
          <a:stretch/>
        </p:blipFill>
        <p:spPr>
          <a:xfrm>
            <a:off x="6571064" y="986423"/>
            <a:ext cx="5224695" cy="4885154"/>
          </a:xfrm>
          <a:prstGeom prst="rect">
            <a:avLst/>
          </a:prstGeom>
          <a:noFill/>
          <a:ln>
            <a:noFill/>
          </a:ln>
        </p:spPr>
      </p:pic>
      <p:sp>
        <p:nvSpPr>
          <p:cNvPr id="4" name="Rechthoek 3">
            <a:extLst>
              <a:ext uri="{FF2B5EF4-FFF2-40B4-BE49-F238E27FC236}">
                <a16:creationId xmlns:a16="http://schemas.microsoft.com/office/drawing/2014/main" id="{648839AA-EDB8-89D0-C5AB-B2477A05828F}"/>
              </a:ext>
            </a:extLst>
          </p:cNvPr>
          <p:cNvSpPr/>
          <p:nvPr/>
        </p:nvSpPr>
        <p:spPr>
          <a:xfrm>
            <a:off x="6417508" y="838498"/>
            <a:ext cx="5531806" cy="5334000"/>
          </a:xfrm>
          <a:prstGeom prst="rect">
            <a:avLst/>
          </a:prstGeom>
          <a:solidFill>
            <a:schemeClr val="bg1">
              <a:alpha val="3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g2ca4363ec3c_0_45"/>
          <p:cNvSpPr txBox="1">
            <a:spLocks noGrp="1"/>
          </p:cNvSpPr>
          <p:nvPr>
            <p:ph type="title"/>
          </p:nvPr>
        </p:nvSpPr>
        <p:spPr>
          <a:xfrm>
            <a:off x="1049238" y="1572578"/>
            <a:ext cx="1862628" cy="548169"/>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nl-NL" sz="2400" b="1" dirty="0">
                <a:solidFill>
                  <a:schemeClr val="accent2">
                    <a:lumMod val="75000"/>
                  </a:schemeClr>
                </a:solidFill>
              </a:rPr>
              <a:t>Behandeling</a:t>
            </a:r>
            <a:endParaRPr sz="2400" b="1" dirty="0">
              <a:solidFill>
                <a:schemeClr val="accent2">
                  <a:lumMod val="75000"/>
                </a:schemeClr>
              </a:solidFill>
            </a:endParaRPr>
          </a:p>
        </p:txBody>
      </p:sp>
      <p:sp>
        <p:nvSpPr>
          <p:cNvPr id="208" name="Google Shape;208;g2ca4363ec3c_0_45"/>
          <p:cNvSpPr txBox="1">
            <a:spLocks noGrp="1"/>
          </p:cNvSpPr>
          <p:nvPr>
            <p:ph type="body" idx="1"/>
          </p:nvPr>
        </p:nvSpPr>
        <p:spPr>
          <a:xfrm>
            <a:off x="1049238" y="2431826"/>
            <a:ext cx="5485688" cy="1994345"/>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nl-NL" sz="1800" dirty="0"/>
              <a:t>Eye </a:t>
            </a:r>
            <a:r>
              <a:rPr lang="nl-NL" sz="1800" dirty="0" err="1"/>
              <a:t>Movement</a:t>
            </a:r>
            <a:r>
              <a:rPr lang="nl-NL" sz="1800" dirty="0"/>
              <a:t> </a:t>
            </a:r>
            <a:r>
              <a:rPr lang="nl-NL" sz="1800" dirty="0" err="1"/>
              <a:t>Desensitization</a:t>
            </a:r>
            <a:r>
              <a:rPr lang="nl-NL" sz="1800" dirty="0"/>
              <a:t> </a:t>
            </a:r>
            <a:r>
              <a:rPr lang="nl-NL" sz="1800" dirty="0" err="1"/>
              <a:t>Reprocessing</a:t>
            </a:r>
            <a:r>
              <a:rPr lang="nl-NL" sz="1800" dirty="0"/>
              <a:t> (EMDR)</a:t>
            </a:r>
            <a:endParaRPr sz="1800" dirty="0"/>
          </a:p>
          <a:p>
            <a:pPr marL="228600" lvl="0" indent="-228600" algn="l" rtl="0">
              <a:lnSpc>
                <a:spcPct val="90000"/>
              </a:lnSpc>
              <a:spcBef>
                <a:spcPts val="1000"/>
              </a:spcBef>
              <a:spcAft>
                <a:spcPts val="0"/>
              </a:spcAft>
              <a:buClr>
                <a:schemeClr val="dk1"/>
              </a:buClr>
              <a:buSzPts val="2800"/>
              <a:buChar char="•"/>
            </a:pPr>
            <a:r>
              <a:rPr lang="nl-NL" sz="1800" dirty="0"/>
              <a:t>Trauma gerichte cognitieve gedragstherapie</a:t>
            </a:r>
            <a:endParaRPr sz="1800" dirty="0"/>
          </a:p>
          <a:p>
            <a:pPr marL="228600" lvl="0" indent="-228600" algn="l" rtl="0">
              <a:lnSpc>
                <a:spcPct val="90000"/>
              </a:lnSpc>
              <a:spcBef>
                <a:spcPts val="1000"/>
              </a:spcBef>
              <a:spcAft>
                <a:spcPts val="0"/>
              </a:spcAft>
              <a:buClr>
                <a:schemeClr val="dk1"/>
              </a:buClr>
              <a:buSzPts val="2800"/>
              <a:buChar char="•"/>
            </a:pPr>
            <a:r>
              <a:rPr lang="nl-NL" sz="1800" dirty="0"/>
              <a:t>Exposure</a:t>
            </a:r>
            <a:endParaRPr sz="1800" dirty="0"/>
          </a:p>
          <a:p>
            <a:pPr marL="228600" lvl="0" indent="-228600" algn="l" rtl="0">
              <a:lnSpc>
                <a:spcPct val="90000"/>
              </a:lnSpc>
              <a:spcBef>
                <a:spcPts val="1000"/>
              </a:spcBef>
              <a:spcAft>
                <a:spcPts val="0"/>
              </a:spcAft>
              <a:buClr>
                <a:schemeClr val="dk1"/>
              </a:buClr>
              <a:buSzPts val="2800"/>
              <a:buChar char="•"/>
            </a:pPr>
            <a:r>
              <a:rPr lang="nl-NL" sz="1800" dirty="0"/>
              <a:t>PMT, beeldende therapie</a:t>
            </a:r>
            <a:endParaRPr sz="1800" dirty="0"/>
          </a:p>
          <a:p>
            <a:pPr marL="228600" lvl="0" indent="-228600" algn="l" rtl="0">
              <a:lnSpc>
                <a:spcPct val="90000"/>
              </a:lnSpc>
              <a:spcBef>
                <a:spcPts val="1000"/>
              </a:spcBef>
              <a:spcAft>
                <a:spcPts val="0"/>
              </a:spcAft>
              <a:buClr>
                <a:schemeClr val="dk1"/>
              </a:buClr>
              <a:buSzPts val="2800"/>
              <a:buChar char="•"/>
            </a:pPr>
            <a:r>
              <a:rPr lang="nl-NL" sz="1800" dirty="0"/>
              <a:t>Medicijnen</a:t>
            </a:r>
            <a:endParaRPr sz="1800" dirty="0"/>
          </a:p>
        </p:txBody>
      </p:sp>
      <p:pic>
        <p:nvPicPr>
          <p:cNvPr id="3" name="Google Shape;96;p2">
            <a:extLst>
              <a:ext uri="{FF2B5EF4-FFF2-40B4-BE49-F238E27FC236}">
                <a16:creationId xmlns:a16="http://schemas.microsoft.com/office/drawing/2014/main" id="{6DE6736B-A13F-2436-F9BE-74222E093B71}"/>
              </a:ext>
            </a:extLst>
          </p:cNvPr>
          <p:cNvPicPr preferRelativeResize="0"/>
          <p:nvPr/>
        </p:nvPicPr>
        <p:blipFill rotWithShape="1">
          <a:blip r:embed="rId3">
            <a:alphaModFix/>
          </a:blip>
          <a:srcRect b="24276"/>
          <a:stretch/>
        </p:blipFill>
        <p:spPr>
          <a:xfrm>
            <a:off x="6571064" y="986423"/>
            <a:ext cx="5224695" cy="4885154"/>
          </a:xfrm>
          <a:prstGeom prst="rect">
            <a:avLst/>
          </a:prstGeom>
          <a:noFill/>
          <a:ln>
            <a:noFill/>
          </a:ln>
        </p:spPr>
      </p:pic>
      <p:sp>
        <p:nvSpPr>
          <p:cNvPr id="4" name="Rechthoek 3">
            <a:extLst>
              <a:ext uri="{FF2B5EF4-FFF2-40B4-BE49-F238E27FC236}">
                <a16:creationId xmlns:a16="http://schemas.microsoft.com/office/drawing/2014/main" id="{C2B26328-4999-D378-D9F7-F4A25EE16C24}"/>
              </a:ext>
            </a:extLst>
          </p:cNvPr>
          <p:cNvSpPr/>
          <p:nvPr/>
        </p:nvSpPr>
        <p:spPr>
          <a:xfrm>
            <a:off x="6498788" y="761999"/>
            <a:ext cx="5531806" cy="5109578"/>
          </a:xfrm>
          <a:prstGeom prst="rect">
            <a:avLst/>
          </a:prstGeom>
          <a:solidFill>
            <a:schemeClr val="bg1">
              <a:alpha val="3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spTree>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D19D75-023D-44D5-3079-FF5199ED07B8}"/>
              </a:ext>
            </a:extLst>
          </p:cNvPr>
          <p:cNvSpPr>
            <a:spLocks noGrp="1"/>
          </p:cNvSpPr>
          <p:nvPr>
            <p:ph type="title"/>
          </p:nvPr>
        </p:nvSpPr>
        <p:spPr>
          <a:xfrm>
            <a:off x="1762760" y="167383"/>
            <a:ext cx="8244840" cy="1325563"/>
          </a:xfrm>
        </p:spPr>
        <p:txBody>
          <a:bodyPr>
            <a:normAutofit/>
          </a:bodyPr>
          <a:lstStyle/>
          <a:p>
            <a:r>
              <a:rPr lang="nl-NL" sz="2700" b="1" dirty="0">
                <a:solidFill>
                  <a:schemeClr val="accent2">
                    <a:lumMod val="75000"/>
                  </a:schemeClr>
                </a:solidFill>
              </a:rPr>
              <a:t>Wat is belangrijk in een ‘gezonde” leeromgeving bij mensen die PTSS klachten hebben?</a:t>
            </a:r>
            <a:endParaRPr lang="nl-NL" dirty="0"/>
          </a:p>
        </p:txBody>
      </p:sp>
      <p:sp>
        <p:nvSpPr>
          <p:cNvPr id="3" name="Tijdelijke aanduiding voor tekst 2">
            <a:extLst>
              <a:ext uri="{FF2B5EF4-FFF2-40B4-BE49-F238E27FC236}">
                <a16:creationId xmlns:a16="http://schemas.microsoft.com/office/drawing/2014/main" id="{DE3626EE-C54B-A86B-00FF-ACABF38F2BB2}"/>
              </a:ext>
            </a:extLst>
          </p:cNvPr>
          <p:cNvSpPr>
            <a:spLocks noGrp="1"/>
          </p:cNvSpPr>
          <p:nvPr>
            <p:ph type="body" idx="1"/>
          </p:nvPr>
        </p:nvSpPr>
        <p:spPr>
          <a:xfrm>
            <a:off x="838200" y="1487010"/>
            <a:ext cx="10515600" cy="4640105"/>
          </a:xfrm>
        </p:spPr>
        <p:txBody>
          <a:bodyPr>
            <a:normAutofit/>
          </a:bodyPr>
          <a:lstStyle/>
          <a:p>
            <a:pPr>
              <a:lnSpc>
                <a:spcPct val="120000"/>
              </a:lnSpc>
              <a:spcBef>
                <a:spcPts val="0"/>
              </a:spcBef>
              <a:buClr>
                <a:srgbClr val="000000"/>
              </a:buClr>
              <a:buFontTx/>
              <a:buChar char="-"/>
            </a:pPr>
            <a:r>
              <a:rPr lang="nl-NL" sz="1800" dirty="0">
                <a:solidFill>
                  <a:srgbClr val="000000"/>
                </a:solidFill>
                <a:latin typeface="Calibri" panose="020F0502020204030204" pitchFamily="34" charset="0"/>
                <a:cs typeface="Calibri" panose="020F0502020204030204" pitchFamily="34" charset="0"/>
                <a:sym typeface="Arial"/>
              </a:rPr>
              <a:t>Creëer een veilige voorspelbare leeromgeving -&gt; dit is van groot belang voor het welbevinden van de deelnemers die PTSS klachten hebben </a:t>
            </a:r>
          </a:p>
          <a:p>
            <a:pPr marL="114300" indent="0">
              <a:lnSpc>
                <a:spcPct val="120000"/>
              </a:lnSpc>
              <a:spcBef>
                <a:spcPts val="0"/>
              </a:spcBef>
              <a:buClr>
                <a:srgbClr val="000000"/>
              </a:buClr>
              <a:buNone/>
            </a:pPr>
            <a:r>
              <a:rPr lang="nl-NL" sz="1800" dirty="0">
                <a:solidFill>
                  <a:srgbClr val="000000"/>
                </a:solidFill>
                <a:latin typeface="Calibri" panose="020F0502020204030204" pitchFamily="34" charset="0"/>
                <a:cs typeface="Calibri" panose="020F0502020204030204" pitchFamily="34" charset="0"/>
                <a:sym typeface="Arial"/>
              </a:rPr>
              <a:t>       </a:t>
            </a:r>
            <a:r>
              <a:rPr lang="nl-NL" sz="1800" i="1" dirty="0">
                <a:solidFill>
                  <a:srgbClr val="000000"/>
                </a:solidFill>
                <a:latin typeface="Calibri" panose="020F0502020204030204" pitchFamily="34" charset="0"/>
                <a:cs typeface="Calibri" panose="020F0502020204030204" pitchFamily="34" charset="0"/>
                <a:sym typeface="Arial"/>
              </a:rPr>
              <a:t>Dit kun je doen door ervoor te zorgen dat er duidelijkheid is over de volgende punten:</a:t>
            </a:r>
          </a:p>
          <a:p>
            <a:pPr lvl="1">
              <a:lnSpc>
                <a:spcPct val="120000"/>
              </a:lnSpc>
              <a:spcBef>
                <a:spcPts val="0"/>
              </a:spcBef>
              <a:buClr>
                <a:srgbClr val="000000"/>
              </a:buClr>
              <a:buFontTx/>
              <a:buChar char="-"/>
            </a:pPr>
            <a:r>
              <a:rPr lang="nl-NL" sz="1800" dirty="0">
                <a:solidFill>
                  <a:srgbClr val="000000"/>
                </a:solidFill>
                <a:latin typeface="Calibri" panose="020F0502020204030204" pitchFamily="34" charset="0"/>
                <a:cs typeface="Calibri" panose="020F0502020204030204" pitchFamily="34" charset="0"/>
                <a:sym typeface="Arial"/>
              </a:rPr>
              <a:t>Hoe de dag eruit gaat zien</a:t>
            </a:r>
          </a:p>
          <a:p>
            <a:pPr lvl="1">
              <a:lnSpc>
                <a:spcPct val="120000"/>
              </a:lnSpc>
              <a:spcBef>
                <a:spcPts val="0"/>
              </a:spcBef>
              <a:buClr>
                <a:srgbClr val="000000"/>
              </a:buClr>
              <a:buFontTx/>
              <a:buChar char="-"/>
            </a:pPr>
            <a:r>
              <a:rPr lang="nl-NL" sz="1800" dirty="0">
                <a:solidFill>
                  <a:srgbClr val="000000"/>
                </a:solidFill>
                <a:latin typeface="Calibri" panose="020F0502020204030204" pitchFamily="34" charset="0"/>
                <a:cs typeface="Calibri" panose="020F0502020204030204" pitchFamily="34" charset="0"/>
                <a:sym typeface="Arial"/>
              </a:rPr>
              <a:t>Wat de deelnemers kunnen verwachten </a:t>
            </a:r>
          </a:p>
          <a:p>
            <a:pPr lvl="1">
              <a:lnSpc>
                <a:spcPct val="120000"/>
              </a:lnSpc>
              <a:spcBef>
                <a:spcPts val="0"/>
              </a:spcBef>
              <a:buClr>
                <a:srgbClr val="000000"/>
              </a:buClr>
              <a:buFontTx/>
              <a:buChar char="-"/>
            </a:pPr>
            <a:r>
              <a:rPr lang="nl-NL" sz="1800" dirty="0">
                <a:solidFill>
                  <a:srgbClr val="000000"/>
                </a:solidFill>
                <a:latin typeface="Calibri" panose="020F0502020204030204" pitchFamily="34" charset="0"/>
                <a:cs typeface="Calibri" panose="020F0502020204030204" pitchFamily="34" charset="0"/>
                <a:sym typeface="Arial"/>
              </a:rPr>
              <a:t>Welke tijden gehanteerd worden voor verschillende lesonderdelen</a:t>
            </a:r>
          </a:p>
          <a:p>
            <a:pPr lvl="1">
              <a:lnSpc>
                <a:spcPct val="120000"/>
              </a:lnSpc>
              <a:spcBef>
                <a:spcPts val="0"/>
              </a:spcBef>
              <a:buClr>
                <a:srgbClr val="000000"/>
              </a:buClr>
              <a:buFontTx/>
              <a:buChar char="-"/>
            </a:pPr>
            <a:r>
              <a:rPr lang="nl-NL" sz="1800" dirty="0">
                <a:solidFill>
                  <a:srgbClr val="000000"/>
                </a:solidFill>
                <a:latin typeface="Calibri" panose="020F0502020204030204" pitchFamily="34" charset="0"/>
                <a:cs typeface="Calibri" panose="020F0502020204030204" pitchFamily="34" charset="0"/>
                <a:sym typeface="Arial"/>
              </a:rPr>
              <a:t>Wat er gedaan wordt in de pauze </a:t>
            </a:r>
          </a:p>
          <a:p>
            <a:pPr lvl="1">
              <a:lnSpc>
                <a:spcPct val="120000"/>
              </a:lnSpc>
              <a:spcBef>
                <a:spcPts val="0"/>
              </a:spcBef>
              <a:buClr>
                <a:srgbClr val="000000"/>
              </a:buClr>
              <a:buFontTx/>
              <a:buChar char="-"/>
            </a:pPr>
            <a:r>
              <a:rPr lang="nl-NL" sz="1800" dirty="0">
                <a:solidFill>
                  <a:srgbClr val="000000"/>
                </a:solidFill>
                <a:latin typeface="Calibri" panose="020F0502020204030204" pitchFamily="34" charset="0"/>
                <a:cs typeface="Calibri" panose="020F0502020204030204" pitchFamily="34" charset="0"/>
                <a:sym typeface="Arial"/>
              </a:rPr>
              <a:t>Wie wanneer aanwezig is</a:t>
            </a:r>
          </a:p>
          <a:p>
            <a:pPr lvl="1">
              <a:lnSpc>
                <a:spcPct val="120000"/>
              </a:lnSpc>
              <a:spcBef>
                <a:spcPts val="0"/>
              </a:spcBef>
              <a:buClr>
                <a:srgbClr val="000000"/>
              </a:buClr>
              <a:buFontTx/>
              <a:buChar char="-"/>
            </a:pPr>
            <a:r>
              <a:rPr lang="nl-NL" sz="1800" dirty="0">
                <a:solidFill>
                  <a:srgbClr val="000000"/>
                </a:solidFill>
                <a:latin typeface="Calibri" panose="020F0502020204030204" pitchFamily="34" charset="0"/>
                <a:cs typeface="Calibri" panose="020F0502020204030204" pitchFamily="34" charset="0"/>
                <a:sym typeface="Arial"/>
              </a:rPr>
              <a:t>Bij wie kan er hulp gevraagd kan worden </a:t>
            </a:r>
          </a:p>
          <a:p>
            <a:pPr marL="114300" indent="0">
              <a:lnSpc>
                <a:spcPct val="120000"/>
              </a:lnSpc>
              <a:spcBef>
                <a:spcPts val="0"/>
              </a:spcBef>
              <a:buClr>
                <a:srgbClr val="000000"/>
              </a:buClr>
              <a:buNone/>
            </a:pPr>
            <a:endParaRPr lang="nl-NL" sz="1800" dirty="0">
              <a:solidFill>
                <a:srgbClr val="000000"/>
              </a:solidFill>
              <a:latin typeface="Calibri" panose="020F0502020204030204" pitchFamily="34" charset="0"/>
              <a:cs typeface="Calibri" panose="020F0502020204030204" pitchFamily="34" charset="0"/>
              <a:sym typeface="Arial"/>
            </a:endParaRPr>
          </a:p>
          <a:p>
            <a:pPr marL="114300" indent="0">
              <a:lnSpc>
                <a:spcPct val="120000"/>
              </a:lnSpc>
              <a:spcBef>
                <a:spcPts val="0"/>
              </a:spcBef>
              <a:buClr>
                <a:srgbClr val="000000"/>
              </a:buClr>
              <a:buNone/>
            </a:pPr>
            <a:r>
              <a:rPr lang="nl-NL" sz="1800" dirty="0">
                <a:solidFill>
                  <a:srgbClr val="000000"/>
                </a:solidFill>
                <a:latin typeface="Calibri" panose="020F0502020204030204" pitchFamily="34" charset="0"/>
                <a:cs typeface="Calibri" panose="020F0502020204030204" pitchFamily="34" charset="0"/>
                <a:sym typeface="Arial"/>
              </a:rPr>
              <a:t>Daarnaast is het van belang dat je lesonderdelen en activiteiten voorbespreekt (wat gaan we doen en wat verwachten we van je?) én nabespreekt (hoe is het gegaan?). Als je voorspelbaar bent in je reacties en gedrag draag je bij aan veiligheid.</a:t>
            </a:r>
          </a:p>
        </p:txBody>
      </p:sp>
      <p:pic>
        <p:nvPicPr>
          <p:cNvPr id="5" name="Google Shape;126;p8">
            <a:extLst>
              <a:ext uri="{FF2B5EF4-FFF2-40B4-BE49-F238E27FC236}">
                <a16:creationId xmlns:a16="http://schemas.microsoft.com/office/drawing/2014/main" id="{03B4F839-6DAC-5F22-65CE-3A1AD75322BC}"/>
              </a:ext>
            </a:extLst>
          </p:cNvPr>
          <p:cNvPicPr preferRelativeResize="0"/>
          <p:nvPr/>
        </p:nvPicPr>
        <p:blipFill rotWithShape="1">
          <a:blip r:embed="rId2">
            <a:alphaModFix/>
          </a:blip>
          <a:srcRect b="24276"/>
          <a:stretch/>
        </p:blipFill>
        <p:spPr>
          <a:xfrm>
            <a:off x="261705" y="167383"/>
            <a:ext cx="1168400" cy="1096338"/>
          </a:xfrm>
          <a:prstGeom prst="rect">
            <a:avLst/>
          </a:prstGeom>
          <a:noFill/>
          <a:ln>
            <a:noFill/>
          </a:ln>
        </p:spPr>
      </p:pic>
    </p:spTree>
    <p:extLst>
      <p:ext uri="{BB962C8B-B14F-4D97-AF65-F5344CB8AC3E}">
        <p14:creationId xmlns:p14="http://schemas.microsoft.com/office/powerpoint/2010/main" val="243102127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3"/>
        <p:cNvGrpSpPr/>
        <p:nvPr/>
      </p:nvGrpSpPr>
      <p:grpSpPr>
        <a:xfrm>
          <a:off x="0" y="0"/>
          <a:ext cx="0" cy="0"/>
          <a:chOff x="0" y="0"/>
          <a:chExt cx="0" cy="0"/>
        </a:xfrm>
      </p:grpSpPr>
      <p:sp>
        <p:nvSpPr>
          <p:cNvPr id="84" name="Google Shape;84;p1"/>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85" name="Google Shape;85;p1"/>
          <p:cNvSpPr/>
          <p:nvPr/>
        </p:nvSpPr>
        <p:spPr>
          <a:xfrm>
            <a:off x="0" y="0"/>
            <a:ext cx="7453312" cy="6858000"/>
          </a:xfrm>
          <a:custGeom>
            <a:avLst/>
            <a:gdLst/>
            <a:ahLst/>
            <a:cxnLst/>
            <a:rect l="l" t="t" r="r" b="b"/>
            <a:pathLst>
              <a:path w="7433452" h="6858000" extrusionOk="0">
                <a:moveTo>
                  <a:pt x="0" y="0"/>
                </a:moveTo>
                <a:lnTo>
                  <a:pt x="1592736" y="0"/>
                </a:lnTo>
                <a:lnTo>
                  <a:pt x="2171700" y="0"/>
                </a:lnTo>
                <a:lnTo>
                  <a:pt x="2762696" y="0"/>
                </a:lnTo>
                <a:lnTo>
                  <a:pt x="2829254" y="0"/>
                </a:lnTo>
                <a:lnTo>
                  <a:pt x="7415310" y="0"/>
                </a:lnTo>
                <a:lnTo>
                  <a:pt x="7405703" y="94814"/>
                </a:lnTo>
                <a:cubicBezTo>
                  <a:pt x="7398856" y="203629"/>
                  <a:pt x="7403520" y="312712"/>
                  <a:pt x="7410754" y="421796"/>
                </a:cubicBezTo>
                <a:cubicBezTo>
                  <a:pt x="7421580" y="551656"/>
                  <a:pt x="7422900" y="682144"/>
                  <a:pt x="7414688" y="812192"/>
                </a:cubicBezTo>
                <a:cubicBezTo>
                  <a:pt x="7406693" y="912591"/>
                  <a:pt x="7397682" y="1012988"/>
                  <a:pt x="7395017" y="1113642"/>
                </a:cubicBezTo>
                <a:cubicBezTo>
                  <a:pt x="7388670" y="1342689"/>
                  <a:pt x="7407708" y="1569316"/>
                  <a:pt x="7422810" y="1796708"/>
                </a:cubicBezTo>
                <a:cubicBezTo>
                  <a:pt x="7434487" y="1973710"/>
                  <a:pt x="7439944" y="2150457"/>
                  <a:pt x="7421161" y="2327333"/>
                </a:cubicBezTo>
                <a:cubicBezTo>
                  <a:pt x="7405170" y="2479266"/>
                  <a:pt x="7396793" y="2631453"/>
                  <a:pt x="7412023" y="2784280"/>
                </a:cubicBezTo>
                <a:cubicBezTo>
                  <a:pt x="7418749" y="2851085"/>
                  <a:pt x="7425984" y="2918653"/>
                  <a:pt x="7417480" y="2985458"/>
                </a:cubicBezTo>
                <a:cubicBezTo>
                  <a:pt x="7394508" y="3167039"/>
                  <a:pt x="7398063" y="3349132"/>
                  <a:pt x="7403774" y="3531096"/>
                </a:cubicBezTo>
                <a:cubicBezTo>
                  <a:pt x="7412277" y="3799715"/>
                  <a:pt x="7426364" y="4067954"/>
                  <a:pt x="7414307" y="4336830"/>
                </a:cubicBezTo>
                <a:cubicBezTo>
                  <a:pt x="7404027" y="4566639"/>
                  <a:pt x="7420653" y="4796831"/>
                  <a:pt x="7413419" y="5026893"/>
                </a:cubicBezTo>
                <a:cubicBezTo>
                  <a:pt x="7410982" y="5102162"/>
                  <a:pt x="7412429" y="5177504"/>
                  <a:pt x="7417734" y="5252632"/>
                </a:cubicBezTo>
                <a:cubicBezTo>
                  <a:pt x="7424271" y="5323700"/>
                  <a:pt x="7424271" y="5395213"/>
                  <a:pt x="7417734" y="5466282"/>
                </a:cubicBezTo>
                <a:cubicBezTo>
                  <a:pt x="7393239" y="5683875"/>
                  <a:pt x="7383214" y="5902486"/>
                  <a:pt x="7379659" y="6121225"/>
                </a:cubicBezTo>
                <a:cubicBezTo>
                  <a:pt x="7376423" y="6317442"/>
                  <a:pt x="7378041" y="6513586"/>
                  <a:pt x="7395115" y="6708907"/>
                </a:cubicBezTo>
                <a:lnTo>
                  <a:pt x="7412408" y="6858000"/>
                </a:lnTo>
                <a:lnTo>
                  <a:pt x="2829254" y="6858000"/>
                </a:lnTo>
                <a:lnTo>
                  <a:pt x="2762696" y="6858000"/>
                </a:lnTo>
                <a:lnTo>
                  <a:pt x="2171700" y="6858000"/>
                </a:lnTo>
                <a:lnTo>
                  <a:pt x="1592736" y="6858000"/>
                </a:lnTo>
                <a:lnTo>
                  <a:pt x="0" y="6858000"/>
                </a:lnTo>
                <a:close/>
              </a:path>
            </a:pathLst>
          </a:cu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86" name="Google Shape;86;p1"/>
          <p:cNvSpPr txBox="1">
            <a:spLocks noGrp="1"/>
          </p:cNvSpPr>
          <p:nvPr>
            <p:ph type="ctrTitle"/>
          </p:nvPr>
        </p:nvSpPr>
        <p:spPr>
          <a:xfrm>
            <a:off x="834393" y="594360"/>
            <a:ext cx="6615112" cy="3566160"/>
          </a:xfrm>
          <a:prstGeom prst="rect">
            <a:avLst/>
          </a:prstGeom>
          <a:noFill/>
          <a:ln>
            <a:noFill/>
          </a:ln>
        </p:spPr>
        <p:txBody>
          <a:bodyPr spcFirstLastPara="1" wrap="square" lIns="91425" tIns="45700" rIns="91425" bIns="45700" anchor="b" anchorCtr="0">
            <a:normAutofit fontScale="90000"/>
          </a:bodyPr>
          <a:lstStyle/>
          <a:p>
            <a:pPr marL="0" lvl="0" indent="0" algn="l" rtl="0">
              <a:lnSpc>
                <a:spcPct val="90000"/>
              </a:lnSpc>
              <a:spcBef>
                <a:spcPts val="0"/>
              </a:spcBef>
              <a:spcAft>
                <a:spcPts val="0"/>
              </a:spcAft>
              <a:buClr>
                <a:srgbClr val="FFFFFF"/>
              </a:buClr>
              <a:buSzPct val="100000"/>
              <a:buFont typeface="Calibri"/>
              <a:buNone/>
            </a:pPr>
            <a:r>
              <a:rPr lang="nl-NL" sz="6600" dirty="0">
                <a:solidFill>
                  <a:srgbClr val="FFFFFF"/>
                </a:solidFill>
              </a:rPr>
              <a:t>Achtergrond en</a:t>
            </a:r>
            <a:endParaRPr sz="6600" dirty="0">
              <a:solidFill>
                <a:srgbClr val="FFFFFF"/>
              </a:solidFill>
            </a:endParaRPr>
          </a:p>
          <a:p>
            <a:pPr marL="0" lvl="0" indent="0" algn="l" rtl="0">
              <a:lnSpc>
                <a:spcPct val="90000"/>
              </a:lnSpc>
              <a:spcBef>
                <a:spcPts val="0"/>
              </a:spcBef>
              <a:spcAft>
                <a:spcPts val="0"/>
              </a:spcAft>
              <a:buClr>
                <a:srgbClr val="FFFFFF"/>
              </a:buClr>
              <a:buSzPct val="100000"/>
              <a:buFont typeface="Calibri"/>
              <a:buNone/>
            </a:pPr>
            <a:r>
              <a:rPr lang="nl-NL" sz="6600" dirty="0">
                <a:solidFill>
                  <a:srgbClr val="FFFFFF"/>
                </a:solidFill>
              </a:rPr>
              <a:t>PTSS - klachten bij/van nieuwkomers</a:t>
            </a:r>
            <a:endParaRPr sz="6600" dirty="0">
              <a:solidFill>
                <a:srgbClr val="FFFFFF"/>
              </a:solidFill>
            </a:endParaRPr>
          </a:p>
        </p:txBody>
      </p:sp>
      <p:sp>
        <p:nvSpPr>
          <p:cNvPr id="87" name="Google Shape;87;p1"/>
          <p:cNvSpPr txBox="1">
            <a:spLocks noGrp="1"/>
          </p:cNvSpPr>
          <p:nvPr>
            <p:ph type="subTitle" idx="1"/>
          </p:nvPr>
        </p:nvSpPr>
        <p:spPr>
          <a:xfrm>
            <a:off x="745475" y="5569966"/>
            <a:ext cx="6081713" cy="157276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FFFFFF"/>
              </a:buClr>
              <a:buSzPts val="2400"/>
              <a:buNone/>
            </a:pPr>
            <a:r>
              <a:rPr lang="nl-NL">
                <a:solidFill>
                  <a:srgbClr val="FFFFFF"/>
                </a:solidFill>
              </a:rPr>
              <a:t>Marieke van Sambeek</a:t>
            </a:r>
            <a:endParaRPr>
              <a:solidFill>
                <a:srgbClr val="FFFFFF"/>
              </a:solidFill>
            </a:endParaRPr>
          </a:p>
        </p:txBody>
      </p:sp>
      <p:pic>
        <p:nvPicPr>
          <p:cNvPr id="88" name="Google Shape;88;p1"/>
          <p:cNvPicPr preferRelativeResize="0"/>
          <p:nvPr/>
        </p:nvPicPr>
        <p:blipFill rotWithShape="1">
          <a:blip r:embed="rId3">
            <a:alphaModFix/>
          </a:blip>
          <a:srcRect b="22146"/>
          <a:stretch/>
        </p:blipFill>
        <p:spPr>
          <a:xfrm>
            <a:off x="8366909" y="283464"/>
            <a:ext cx="3013409" cy="2904040"/>
          </a:xfrm>
          <a:prstGeom prst="rect">
            <a:avLst/>
          </a:prstGeom>
          <a:noFill/>
          <a:ln>
            <a:noFill/>
          </a:ln>
        </p:spPr>
      </p:pic>
      <p:sp>
        <p:nvSpPr>
          <p:cNvPr id="89" name="Google Shape;89;p1"/>
          <p:cNvSpPr/>
          <p:nvPr/>
        </p:nvSpPr>
        <p:spPr>
          <a:xfrm>
            <a:off x="745475" y="4252192"/>
            <a:ext cx="4056549" cy="18288"/>
          </a:xfrm>
          <a:custGeom>
            <a:avLst/>
            <a:gdLst/>
            <a:ahLst/>
            <a:cxnLst/>
            <a:rect l="l" t="t" r="r" b="b"/>
            <a:pathLst>
              <a:path w="4056549" h="18288" fill="none" extrusionOk="0">
                <a:moveTo>
                  <a:pt x="0" y="0"/>
                </a:moveTo>
                <a:cubicBezTo>
                  <a:pt x="324395" y="-12272"/>
                  <a:pt x="437185" y="20747"/>
                  <a:pt x="676092" y="0"/>
                </a:cubicBezTo>
                <a:cubicBezTo>
                  <a:pt x="914999" y="-20747"/>
                  <a:pt x="980886" y="20074"/>
                  <a:pt x="1271052" y="0"/>
                </a:cubicBezTo>
                <a:cubicBezTo>
                  <a:pt x="1561218" y="-20074"/>
                  <a:pt x="1609815" y="19965"/>
                  <a:pt x="1947144" y="0"/>
                </a:cubicBezTo>
                <a:cubicBezTo>
                  <a:pt x="2284473" y="-19965"/>
                  <a:pt x="2317816" y="-23682"/>
                  <a:pt x="2501539" y="0"/>
                </a:cubicBezTo>
                <a:cubicBezTo>
                  <a:pt x="2685262" y="23682"/>
                  <a:pt x="2879461" y="12712"/>
                  <a:pt x="3137065" y="0"/>
                </a:cubicBezTo>
                <a:cubicBezTo>
                  <a:pt x="3394669" y="-12712"/>
                  <a:pt x="3618306" y="-41742"/>
                  <a:pt x="4056549" y="0"/>
                </a:cubicBezTo>
                <a:cubicBezTo>
                  <a:pt x="4056201" y="6465"/>
                  <a:pt x="4056979" y="10922"/>
                  <a:pt x="4056549" y="18288"/>
                </a:cubicBezTo>
                <a:cubicBezTo>
                  <a:pt x="3807729" y="-7540"/>
                  <a:pt x="3536237" y="12619"/>
                  <a:pt x="3380458" y="18288"/>
                </a:cubicBezTo>
                <a:cubicBezTo>
                  <a:pt x="3224679" y="23957"/>
                  <a:pt x="2967497" y="23368"/>
                  <a:pt x="2663801" y="18288"/>
                </a:cubicBezTo>
                <a:cubicBezTo>
                  <a:pt x="2360105" y="13208"/>
                  <a:pt x="2359716" y="-8821"/>
                  <a:pt x="2068840" y="18288"/>
                </a:cubicBezTo>
                <a:cubicBezTo>
                  <a:pt x="1777964" y="45397"/>
                  <a:pt x="1641909" y="31681"/>
                  <a:pt x="1311618" y="18288"/>
                </a:cubicBezTo>
                <a:cubicBezTo>
                  <a:pt x="981327" y="4895"/>
                  <a:pt x="990410" y="11155"/>
                  <a:pt x="716657" y="18288"/>
                </a:cubicBezTo>
                <a:cubicBezTo>
                  <a:pt x="442904" y="25421"/>
                  <a:pt x="330722" y="13665"/>
                  <a:pt x="0" y="18288"/>
                </a:cubicBezTo>
                <a:cubicBezTo>
                  <a:pt x="75" y="12069"/>
                  <a:pt x="515" y="5650"/>
                  <a:pt x="0" y="0"/>
                </a:cubicBezTo>
                <a:close/>
              </a:path>
              <a:path w="4056549" h="18288" extrusionOk="0">
                <a:moveTo>
                  <a:pt x="0" y="0"/>
                </a:moveTo>
                <a:cubicBezTo>
                  <a:pt x="175099" y="13469"/>
                  <a:pt x="459673" y="14529"/>
                  <a:pt x="594961" y="0"/>
                </a:cubicBezTo>
                <a:cubicBezTo>
                  <a:pt x="730249" y="-14529"/>
                  <a:pt x="873178" y="22015"/>
                  <a:pt x="1149356" y="0"/>
                </a:cubicBezTo>
                <a:cubicBezTo>
                  <a:pt x="1425534" y="-22015"/>
                  <a:pt x="1498871" y="-21513"/>
                  <a:pt x="1744316" y="0"/>
                </a:cubicBezTo>
                <a:cubicBezTo>
                  <a:pt x="1989761" y="21513"/>
                  <a:pt x="2112991" y="-46"/>
                  <a:pt x="2420408" y="0"/>
                </a:cubicBezTo>
                <a:cubicBezTo>
                  <a:pt x="2727825" y="46"/>
                  <a:pt x="2880256" y="-10040"/>
                  <a:pt x="3137065" y="0"/>
                </a:cubicBezTo>
                <a:cubicBezTo>
                  <a:pt x="3393874" y="10040"/>
                  <a:pt x="3704325" y="-6685"/>
                  <a:pt x="4056549" y="0"/>
                </a:cubicBezTo>
                <a:cubicBezTo>
                  <a:pt x="4055732" y="6895"/>
                  <a:pt x="4055770" y="11206"/>
                  <a:pt x="4056549" y="18288"/>
                </a:cubicBezTo>
                <a:cubicBezTo>
                  <a:pt x="3812770" y="11959"/>
                  <a:pt x="3533996" y="-5717"/>
                  <a:pt x="3299327" y="18288"/>
                </a:cubicBezTo>
                <a:cubicBezTo>
                  <a:pt x="3064658" y="42293"/>
                  <a:pt x="2940381" y="24492"/>
                  <a:pt x="2744931" y="18288"/>
                </a:cubicBezTo>
                <a:cubicBezTo>
                  <a:pt x="2549481" y="12084"/>
                  <a:pt x="2252169" y="51841"/>
                  <a:pt x="1987709" y="18288"/>
                </a:cubicBezTo>
                <a:cubicBezTo>
                  <a:pt x="1723249" y="-15265"/>
                  <a:pt x="1438946" y="3423"/>
                  <a:pt x="1230487" y="18288"/>
                </a:cubicBezTo>
                <a:cubicBezTo>
                  <a:pt x="1022028" y="33153"/>
                  <a:pt x="795957" y="18596"/>
                  <a:pt x="676092" y="18288"/>
                </a:cubicBezTo>
                <a:cubicBezTo>
                  <a:pt x="556227" y="17980"/>
                  <a:pt x="334853" y="39451"/>
                  <a:pt x="0" y="18288"/>
                </a:cubicBezTo>
                <a:cubicBezTo>
                  <a:pt x="95" y="14343"/>
                  <a:pt x="742" y="6860"/>
                  <a:pt x="0" y="0"/>
                </a:cubicBezTo>
                <a:close/>
              </a:path>
            </a:pathLst>
          </a:custGeom>
          <a:solidFill>
            <a:srgbClr val="FFFFFF"/>
          </a:solidFill>
          <a:ln w="41275" cap="rnd" cmpd="sng">
            <a:solidFill>
              <a:srgbClr val="FFFFF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90" name="Google Shape;90;p1"/>
          <p:cNvSpPr txBox="1"/>
          <p:nvPr/>
        </p:nvSpPr>
        <p:spPr>
          <a:xfrm>
            <a:off x="745475" y="4508658"/>
            <a:ext cx="6373181" cy="49244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nl-NL" sz="2600" b="0" i="0" u="none" strike="noStrike" cap="none">
                <a:solidFill>
                  <a:srgbClr val="FFFFFF"/>
                </a:solidFill>
                <a:latin typeface="Calibri"/>
                <a:ea typeface="Calibri"/>
                <a:cs typeface="Calibri"/>
                <a:sym typeface="Calibri"/>
              </a:rPr>
              <a:t>Een mengeling van verschil en overeenkomst</a:t>
            </a:r>
            <a:endParaRPr sz="2600">
              <a:solidFill>
                <a:schemeClr val="dk1"/>
              </a:solidFill>
              <a:latin typeface="Calibri"/>
              <a:ea typeface="Calibri"/>
              <a:cs typeface="Calibri"/>
              <a:sym typeface="Calibri"/>
            </a:endParaRPr>
          </a:p>
        </p:txBody>
      </p:sp>
      <p:pic>
        <p:nvPicPr>
          <p:cNvPr id="91" name="Google Shape;91;p1"/>
          <p:cNvPicPr preferRelativeResize="0"/>
          <p:nvPr/>
        </p:nvPicPr>
        <p:blipFill rotWithShape="1">
          <a:blip r:embed="rId3">
            <a:alphaModFix/>
          </a:blip>
          <a:srcRect b="22146"/>
          <a:stretch/>
        </p:blipFill>
        <p:spPr>
          <a:xfrm>
            <a:off x="8366908" y="3429000"/>
            <a:ext cx="3013409" cy="2904040"/>
          </a:xfrm>
          <a:prstGeom prst="rect">
            <a:avLst/>
          </a:prstGeom>
          <a:noFill/>
          <a:ln>
            <a:noFill/>
          </a:ln>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tekst 2">
            <a:extLst>
              <a:ext uri="{FF2B5EF4-FFF2-40B4-BE49-F238E27FC236}">
                <a16:creationId xmlns:a16="http://schemas.microsoft.com/office/drawing/2014/main" id="{250733F4-18FC-4F63-1DAB-0005FCC84148}"/>
              </a:ext>
            </a:extLst>
          </p:cNvPr>
          <p:cNvSpPr>
            <a:spLocks noGrp="1"/>
          </p:cNvSpPr>
          <p:nvPr>
            <p:ph type="body" idx="1"/>
          </p:nvPr>
        </p:nvSpPr>
        <p:spPr>
          <a:xfrm>
            <a:off x="368385" y="1380172"/>
            <a:ext cx="11084390" cy="5132388"/>
          </a:xfrm>
        </p:spPr>
        <p:txBody>
          <a:bodyPr>
            <a:noAutofit/>
          </a:bodyPr>
          <a:lstStyle/>
          <a:p>
            <a:pPr marL="114300" indent="0">
              <a:lnSpc>
                <a:spcPct val="120000"/>
              </a:lnSpc>
              <a:spcBef>
                <a:spcPts val="0"/>
              </a:spcBef>
              <a:buClr>
                <a:srgbClr val="000000"/>
              </a:buClr>
              <a:buFont typeface="Arial"/>
              <a:buNone/>
            </a:pPr>
            <a:r>
              <a:rPr lang="nl-NL" sz="1800" dirty="0">
                <a:solidFill>
                  <a:srgbClr val="000000"/>
                </a:solidFill>
                <a:latin typeface="Calibri" panose="020F0502020204030204" pitchFamily="34" charset="0"/>
                <a:cs typeface="Calibri" panose="020F0502020204030204" pitchFamily="34" charset="0"/>
                <a:sym typeface="Arial"/>
              </a:rPr>
              <a:t>Zorg voor een veilige omgeving voor álle deelnemers</a:t>
            </a:r>
          </a:p>
          <a:p>
            <a:pPr>
              <a:lnSpc>
                <a:spcPct val="120000"/>
              </a:lnSpc>
              <a:spcBef>
                <a:spcPts val="0"/>
              </a:spcBef>
              <a:buClr>
                <a:srgbClr val="000000"/>
              </a:buClr>
              <a:buFontTx/>
              <a:buChar char="-"/>
            </a:pPr>
            <a:r>
              <a:rPr lang="nl-NL" sz="1800" dirty="0">
                <a:solidFill>
                  <a:srgbClr val="000000"/>
                </a:solidFill>
                <a:latin typeface="Calibri" panose="020F0502020204030204" pitchFamily="34" charset="0"/>
                <a:cs typeface="Calibri" panose="020F0502020204030204" pitchFamily="34" charset="0"/>
                <a:sym typeface="Arial"/>
              </a:rPr>
              <a:t>Als de stress bij een deelnemer oploopt, kun je de deelnemer helpen om rustig te worden door zelf kalm te blijven. </a:t>
            </a:r>
          </a:p>
          <a:p>
            <a:pPr>
              <a:lnSpc>
                <a:spcPct val="120000"/>
              </a:lnSpc>
              <a:spcBef>
                <a:spcPts val="0"/>
              </a:spcBef>
              <a:buClr>
                <a:srgbClr val="000000"/>
              </a:buClr>
              <a:buFontTx/>
              <a:buChar char="-"/>
            </a:pPr>
            <a:r>
              <a:rPr lang="nl-NL" sz="1800" dirty="0">
                <a:solidFill>
                  <a:srgbClr val="000000"/>
                </a:solidFill>
                <a:latin typeface="Calibri" panose="020F0502020204030204" pitchFamily="34" charset="0"/>
                <a:cs typeface="Calibri" panose="020F0502020204030204" pitchFamily="34" charset="0"/>
                <a:sym typeface="Arial"/>
              </a:rPr>
              <a:t>Je non-verbale communicatie is hierin belangrijk.</a:t>
            </a:r>
          </a:p>
          <a:p>
            <a:pPr>
              <a:lnSpc>
                <a:spcPct val="120000"/>
              </a:lnSpc>
              <a:spcBef>
                <a:spcPts val="0"/>
              </a:spcBef>
              <a:buClr>
                <a:srgbClr val="000000"/>
              </a:buClr>
              <a:buFontTx/>
              <a:buChar char="-"/>
            </a:pPr>
            <a:r>
              <a:rPr lang="nl-NL" sz="1800" dirty="0">
                <a:solidFill>
                  <a:srgbClr val="000000"/>
                </a:solidFill>
                <a:latin typeface="Calibri" panose="020F0502020204030204" pitchFamily="34" charset="0"/>
                <a:cs typeface="Calibri" panose="020F0502020204030204" pitchFamily="34" charset="0"/>
                <a:sym typeface="Arial"/>
              </a:rPr>
              <a:t>Ga op zoek naar interesses en/of talenten van een deelnemer. Door hierbij aan te sluiten, deze te benoemen, verbeter je de relatie en draag je bij aan het vergroten van veerkracht (waaronder zelfbeeld/zelfvertrouwen).</a:t>
            </a:r>
          </a:p>
          <a:p>
            <a:pPr marL="114300" indent="0">
              <a:lnSpc>
                <a:spcPct val="120000"/>
              </a:lnSpc>
              <a:spcBef>
                <a:spcPts val="0"/>
              </a:spcBef>
              <a:buClr>
                <a:srgbClr val="000000"/>
              </a:buClr>
              <a:buNone/>
            </a:pPr>
            <a:endParaRPr lang="nl-NL" sz="1800" dirty="0">
              <a:solidFill>
                <a:srgbClr val="000000"/>
              </a:solidFill>
              <a:latin typeface="Calibri" panose="020F0502020204030204" pitchFamily="34" charset="0"/>
              <a:cs typeface="Calibri" panose="020F0502020204030204" pitchFamily="34" charset="0"/>
              <a:sym typeface="Arial"/>
            </a:endParaRPr>
          </a:p>
          <a:p>
            <a:pPr marL="114300" indent="0">
              <a:lnSpc>
                <a:spcPct val="120000"/>
              </a:lnSpc>
              <a:spcBef>
                <a:spcPts val="0"/>
              </a:spcBef>
              <a:buClr>
                <a:srgbClr val="000000"/>
              </a:buClr>
              <a:buNone/>
            </a:pPr>
            <a:r>
              <a:rPr lang="nl-NL" sz="1800" dirty="0">
                <a:solidFill>
                  <a:srgbClr val="000000"/>
                </a:solidFill>
                <a:latin typeface="Calibri" panose="020F0502020204030204" pitchFamily="34" charset="0"/>
                <a:cs typeface="Calibri" panose="020F0502020204030204" pitchFamily="34" charset="0"/>
                <a:sym typeface="Arial"/>
              </a:rPr>
              <a:t>Enkele principes die je dagelijks kunt gebruiken bij traumasensitief lesgeven (</a:t>
            </a:r>
            <a:r>
              <a:rPr lang="nl-NL" sz="1800" dirty="0">
                <a:solidFill>
                  <a:srgbClr val="000000"/>
                </a:solidFill>
                <a:latin typeface="Calibri" panose="020F0502020204030204" pitchFamily="34" charset="0"/>
                <a:cs typeface="Calibri" panose="020F0502020204030204" pitchFamily="34" charset="0"/>
                <a:sym typeface="Arial"/>
                <a:hlinkClick r:id="rId2">
                  <a:extLst>
                    <a:ext uri="{A12FA001-AC4F-418D-AE19-62706E023703}">
                      <ahyp:hlinkClr xmlns:ahyp="http://schemas.microsoft.com/office/drawing/2018/hyperlinkcolor" val="tx"/>
                    </a:ext>
                  </a:extLst>
                </a:hlinkClick>
              </a:rPr>
              <a:t>Horeweg, 2018</a:t>
            </a:r>
            <a:r>
              <a:rPr lang="nl-NL" sz="1800" dirty="0">
                <a:solidFill>
                  <a:srgbClr val="000000"/>
                </a:solidFill>
                <a:latin typeface="Calibri" panose="020F0502020204030204" pitchFamily="34" charset="0"/>
                <a:cs typeface="Calibri" panose="020F0502020204030204" pitchFamily="34" charset="0"/>
                <a:sym typeface="Arial"/>
              </a:rPr>
              <a:t>):</a:t>
            </a:r>
          </a:p>
          <a:p>
            <a:pPr fontAlgn="base">
              <a:lnSpc>
                <a:spcPct val="120000"/>
              </a:lnSpc>
              <a:spcBef>
                <a:spcPts val="0"/>
              </a:spcBef>
              <a:buClr>
                <a:srgbClr val="000000"/>
              </a:buClr>
              <a:buFontTx/>
              <a:buChar char="-"/>
            </a:pPr>
            <a:r>
              <a:rPr lang="nl-NL" sz="1800" dirty="0">
                <a:solidFill>
                  <a:srgbClr val="000000"/>
                </a:solidFill>
                <a:latin typeface="Calibri" panose="020F0502020204030204" pitchFamily="34" charset="0"/>
                <a:cs typeface="Calibri" panose="020F0502020204030204" pitchFamily="34" charset="0"/>
                <a:sym typeface="Arial"/>
              </a:rPr>
              <a:t>Werk vanuit positieve aandacht. Als correctie van gedrag nodig is: </a:t>
            </a:r>
            <a:r>
              <a:rPr lang="nl-NL" sz="1800" dirty="0" err="1">
                <a:solidFill>
                  <a:srgbClr val="000000"/>
                </a:solidFill>
                <a:latin typeface="Calibri" panose="020F0502020204030204" pitchFamily="34" charset="0"/>
                <a:cs typeface="Calibri" panose="020F0502020204030204" pitchFamily="34" charset="0"/>
                <a:sym typeface="Arial"/>
              </a:rPr>
              <a:t>connect</a:t>
            </a:r>
            <a:r>
              <a:rPr lang="nl-NL" sz="1800" dirty="0">
                <a:solidFill>
                  <a:srgbClr val="000000"/>
                </a:solidFill>
                <a:latin typeface="Calibri" panose="020F0502020204030204" pitchFamily="34" charset="0"/>
                <a:cs typeface="Calibri" panose="020F0502020204030204" pitchFamily="34" charset="0"/>
                <a:sym typeface="Arial"/>
              </a:rPr>
              <a:t> </a:t>
            </a:r>
            <a:r>
              <a:rPr lang="nl-NL" sz="1800" dirty="0" err="1">
                <a:solidFill>
                  <a:srgbClr val="000000"/>
                </a:solidFill>
                <a:latin typeface="Calibri" panose="020F0502020204030204" pitchFamily="34" charset="0"/>
                <a:cs typeface="Calibri" panose="020F0502020204030204" pitchFamily="34" charset="0"/>
                <a:sym typeface="Arial"/>
              </a:rPr>
              <a:t>before</a:t>
            </a:r>
            <a:r>
              <a:rPr lang="nl-NL" sz="1800" dirty="0">
                <a:solidFill>
                  <a:srgbClr val="000000"/>
                </a:solidFill>
                <a:latin typeface="Calibri" panose="020F0502020204030204" pitchFamily="34" charset="0"/>
                <a:cs typeface="Calibri" panose="020F0502020204030204" pitchFamily="34" charset="0"/>
                <a:sym typeface="Arial"/>
              </a:rPr>
              <a:t> correct (maak eerst positief contact en/of help de deelnemer kalm te worden; daarna pas corrigeren)</a:t>
            </a:r>
          </a:p>
          <a:p>
            <a:pPr fontAlgn="base">
              <a:lnSpc>
                <a:spcPct val="120000"/>
              </a:lnSpc>
              <a:spcBef>
                <a:spcPts val="0"/>
              </a:spcBef>
              <a:buClr>
                <a:srgbClr val="000000"/>
              </a:buClr>
              <a:buFontTx/>
              <a:buChar char="-"/>
            </a:pPr>
            <a:r>
              <a:rPr lang="nl-NL" sz="1800" dirty="0">
                <a:solidFill>
                  <a:srgbClr val="000000"/>
                </a:solidFill>
                <a:latin typeface="Calibri" panose="020F0502020204030204" pitchFamily="34" charset="0"/>
                <a:cs typeface="Calibri" panose="020F0502020204030204" pitchFamily="34" charset="0"/>
                <a:sym typeface="Arial"/>
              </a:rPr>
              <a:t>Geef positieve waardering</a:t>
            </a:r>
          </a:p>
          <a:p>
            <a:pPr fontAlgn="base">
              <a:lnSpc>
                <a:spcPct val="120000"/>
              </a:lnSpc>
              <a:spcBef>
                <a:spcPts val="0"/>
              </a:spcBef>
              <a:buClr>
                <a:srgbClr val="000000"/>
              </a:buClr>
              <a:buFontTx/>
              <a:buChar char="-"/>
            </a:pPr>
            <a:r>
              <a:rPr lang="nl-NL" sz="1800" dirty="0">
                <a:solidFill>
                  <a:srgbClr val="000000"/>
                </a:solidFill>
                <a:latin typeface="Calibri" panose="020F0502020204030204" pitchFamily="34" charset="0"/>
                <a:cs typeface="Calibri" panose="020F0502020204030204" pitchFamily="34" charset="0"/>
                <a:sym typeface="Arial"/>
              </a:rPr>
              <a:t>Check je aannames, observeer goed en stel vragen</a:t>
            </a:r>
          </a:p>
          <a:p>
            <a:pPr fontAlgn="base">
              <a:lnSpc>
                <a:spcPct val="120000"/>
              </a:lnSpc>
              <a:spcBef>
                <a:spcPts val="0"/>
              </a:spcBef>
              <a:buClr>
                <a:srgbClr val="000000"/>
              </a:buClr>
              <a:buFontTx/>
              <a:buChar char="-"/>
            </a:pPr>
            <a:r>
              <a:rPr lang="nl-NL" sz="1800" dirty="0">
                <a:solidFill>
                  <a:srgbClr val="000000"/>
                </a:solidFill>
                <a:latin typeface="Calibri" panose="020F0502020204030204" pitchFamily="34" charset="0"/>
                <a:cs typeface="Calibri" panose="020F0502020204030204" pitchFamily="34" charset="0"/>
                <a:sym typeface="Arial"/>
              </a:rPr>
              <a:t>Help de deelnemer bij het aangaan van positieve relaties met andere deelnemers</a:t>
            </a:r>
          </a:p>
          <a:p>
            <a:pPr marL="114300" indent="0" fontAlgn="base">
              <a:lnSpc>
                <a:spcPct val="120000"/>
              </a:lnSpc>
              <a:spcBef>
                <a:spcPts val="0"/>
              </a:spcBef>
              <a:buClr>
                <a:srgbClr val="000000"/>
              </a:buClr>
              <a:buNone/>
            </a:pPr>
            <a:endParaRPr lang="nl-NL" sz="1800" dirty="0">
              <a:solidFill>
                <a:srgbClr val="000000"/>
              </a:solidFill>
              <a:latin typeface="Calibri" panose="020F0502020204030204" pitchFamily="34" charset="0"/>
              <a:cs typeface="Calibri" panose="020F0502020204030204" pitchFamily="34" charset="0"/>
              <a:sym typeface="Arial"/>
            </a:endParaRPr>
          </a:p>
          <a:p>
            <a:pPr marL="114300" indent="0" fontAlgn="base">
              <a:lnSpc>
                <a:spcPct val="120000"/>
              </a:lnSpc>
              <a:spcBef>
                <a:spcPts val="0"/>
              </a:spcBef>
              <a:buClr>
                <a:srgbClr val="000000"/>
              </a:buClr>
              <a:buNone/>
            </a:pPr>
            <a:r>
              <a:rPr lang="nl-NL" sz="2000" dirty="0">
                <a:solidFill>
                  <a:srgbClr val="000000"/>
                </a:solidFill>
                <a:latin typeface="Calibri" panose="020F0502020204030204" pitchFamily="34" charset="0"/>
                <a:cs typeface="Calibri" panose="020F0502020204030204" pitchFamily="34" charset="0"/>
                <a:sym typeface="Arial"/>
              </a:rPr>
              <a:t>Wees zelf rolmodel en blijf vooral rustig</a:t>
            </a:r>
          </a:p>
        </p:txBody>
      </p:sp>
      <p:sp>
        <p:nvSpPr>
          <p:cNvPr id="4" name="Tekstvak 3">
            <a:extLst>
              <a:ext uri="{FF2B5EF4-FFF2-40B4-BE49-F238E27FC236}">
                <a16:creationId xmlns:a16="http://schemas.microsoft.com/office/drawing/2014/main" id="{2F50FB9C-E0F1-E5AB-A1CD-70378AE91A82}"/>
              </a:ext>
            </a:extLst>
          </p:cNvPr>
          <p:cNvSpPr txBox="1"/>
          <p:nvPr/>
        </p:nvSpPr>
        <p:spPr>
          <a:xfrm>
            <a:off x="1783080" y="755890"/>
            <a:ext cx="7157720" cy="507831"/>
          </a:xfrm>
          <a:prstGeom prst="rect">
            <a:avLst/>
          </a:prstGeom>
          <a:noFill/>
        </p:spPr>
        <p:txBody>
          <a:bodyPr wrap="square" rtlCol="0">
            <a:spAutoFit/>
          </a:bodyPr>
          <a:lstStyle/>
          <a:p>
            <a:r>
              <a:rPr lang="nl-NL" sz="2700" b="1" dirty="0">
                <a:solidFill>
                  <a:schemeClr val="accent2">
                    <a:lumMod val="75000"/>
                  </a:schemeClr>
                </a:solidFill>
                <a:latin typeface="Calibri"/>
                <a:cs typeface="Calibri"/>
                <a:sym typeface="Calibri"/>
              </a:rPr>
              <a:t>En wat nog meer belangrijk is …</a:t>
            </a:r>
          </a:p>
        </p:txBody>
      </p:sp>
      <p:pic>
        <p:nvPicPr>
          <p:cNvPr id="5" name="Google Shape;126;p8">
            <a:extLst>
              <a:ext uri="{FF2B5EF4-FFF2-40B4-BE49-F238E27FC236}">
                <a16:creationId xmlns:a16="http://schemas.microsoft.com/office/drawing/2014/main" id="{B15A5218-E7CA-8B6E-F215-526A00B2F51D}"/>
              </a:ext>
            </a:extLst>
          </p:cNvPr>
          <p:cNvPicPr preferRelativeResize="0"/>
          <p:nvPr/>
        </p:nvPicPr>
        <p:blipFill rotWithShape="1">
          <a:blip r:embed="rId3">
            <a:alphaModFix/>
          </a:blip>
          <a:srcRect b="24276"/>
          <a:stretch/>
        </p:blipFill>
        <p:spPr>
          <a:xfrm>
            <a:off x="261705" y="167383"/>
            <a:ext cx="1168400" cy="1096338"/>
          </a:xfrm>
          <a:prstGeom prst="rect">
            <a:avLst/>
          </a:prstGeom>
          <a:noFill/>
          <a:ln>
            <a:noFill/>
          </a:ln>
        </p:spPr>
      </p:pic>
    </p:spTree>
    <p:extLst>
      <p:ext uri="{BB962C8B-B14F-4D97-AF65-F5344CB8AC3E}">
        <p14:creationId xmlns:p14="http://schemas.microsoft.com/office/powerpoint/2010/main" val="19581056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12"/>
        <p:cNvGrpSpPr/>
        <p:nvPr/>
      </p:nvGrpSpPr>
      <p:grpSpPr>
        <a:xfrm>
          <a:off x="0" y="0"/>
          <a:ext cx="0" cy="0"/>
          <a:chOff x="0" y="0"/>
          <a:chExt cx="0" cy="0"/>
        </a:xfrm>
      </p:grpSpPr>
      <p:sp>
        <p:nvSpPr>
          <p:cNvPr id="213" name="Google Shape;213;p12"/>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14" name="Google Shape;214;p12"/>
          <p:cNvSpPr/>
          <p:nvPr/>
        </p:nvSpPr>
        <p:spPr>
          <a:xfrm>
            <a:off x="0" y="0"/>
            <a:ext cx="12192000" cy="6858000"/>
          </a:xfrm>
          <a:custGeom>
            <a:avLst/>
            <a:gdLst/>
            <a:ahLst/>
            <a:cxnLst/>
            <a:rect l="l" t="t" r="r" b="b"/>
            <a:pathLst>
              <a:path w="12192000" h="6858000" extrusionOk="0">
                <a:moveTo>
                  <a:pt x="3094406" y="283966"/>
                </a:moveTo>
                <a:cubicBezTo>
                  <a:pt x="3074312" y="283528"/>
                  <a:pt x="3054907" y="288795"/>
                  <a:pt x="3038833" y="309661"/>
                </a:cubicBezTo>
                <a:cubicBezTo>
                  <a:pt x="3124259" y="364657"/>
                  <a:pt x="3233105" y="343983"/>
                  <a:pt x="3348384" y="406000"/>
                </a:cubicBezTo>
                <a:cubicBezTo>
                  <a:pt x="3161001" y="386497"/>
                  <a:pt x="3012653" y="370896"/>
                  <a:pt x="2864309" y="355295"/>
                </a:cubicBezTo>
                <a:cubicBezTo>
                  <a:pt x="2861553" y="366216"/>
                  <a:pt x="2858796" y="377136"/>
                  <a:pt x="2856039" y="388058"/>
                </a:cubicBezTo>
                <a:cubicBezTo>
                  <a:pt x="3045722" y="411070"/>
                  <a:pt x="3221166" y="470356"/>
                  <a:pt x="3405794" y="512089"/>
                </a:cubicBezTo>
                <a:cubicBezTo>
                  <a:pt x="3388799" y="537835"/>
                  <a:pt x="3371808" y="532763"/>
                  <a:pt x="3356651" y="531204"/>
                </a:cubicBezTo>
                <a:cubicBezTo>
                  <a:pt x="3257907" y="521062"/>
                  <a:pt x="3159164" y="510922"/>
                  <a:pt x="3064552" y="483228"/>
                </a:cubicBezTo>
                <a:cubicBezTo>
                  <a:pt x="3043427" y="476987"/>
                  <a:pt x="3017704" y="476987"/>
                  <a:pt x="3005765" y="495708"/>
                </a:cubicBezTo>
                <a:cubicBezTo>
                  <a:pt x="2988771" y="522231"/>
                  <a:pt x="3013113" y="539393"/>
                  <a:pt x="3034700" y="553823"/>
                </a:cubicBezTo>
                <a:cubicBezTo>
                  <a:pt x="3072360" y="578787"/>
                  <a:pt x="3117827" y="571767"/>
                  <a:pt x="3161459" y="576445"/>
                </a:cubicBezTo>
                <a:cubicBezTo>
                  <a:pt x="3277655" y="588537"/>
                  <a:pt x="3333228" y="626370"/>
                  <a:pt x="3358949" y="712961"/>
                </a:cubicBezTo>
                <a:cubicBezTo>
                  <a:pt x="3256987" y="677857"/>
                  <a:pt x="3158703" y="721151"/>
                  <a:pt x="3059960" y="696576"/>
                </a:cubicBezTo>
                <a:cubicBezTo>
                  <a:pt x="3034240" y="690338"/>
                  <a:pt x="2993364" y="699698"/>
                  <a:pt x="3007143" y="729732"/>
                </a:cubicBezTo>
                <a:cubicBezTo>
                  <a:pt x="3020003" y="757814"/>
                  <a:pt x="3062716" y="778096"/>
                  <a:pt x="2986935" y="772635"/>
                </a:cubicBezTo>
                <a:cubicBezTo>
                  <a:pt x="2932740" y="768735"/>
                  <a:pt x="2826647" y="800329"/>
                  <a:pt x="2871197" y="808127"/>
                </a:cubicBezTo>
                <a:cubicBezTo>
                  <a:pt x="2927228" y="817881"/>
                  <a:pt x="2981883" y="831921"/>
                  <a:pt x="3053071" y="847913"/>
                </a:cubicBezTo>
                <a:cubicBezTo>
                  <a:pt x="2974533" y="874043"/>
                  <a:pt x="2918042" y="868584"/>
                  <a:pt x="2858796" y="847913"/>
                </a:cubicBezTo>
                <a:cubicBezTo>
                  <a:pt x="2787150" y="822949"/>
                  <a:pt x="2693916" y="792528"/>
                  <a:pt x="2635588" y="820611"/>
                </a:cubicBezTo>
                <a:cubicBezTo>
                  <a:pt x="2548326" y="862734"/>
                  <a:pt x="2475760" y="836211"/>
                  <a:pt x="2397683" y="829190"/>
                </a:cubicBezTo>
                <a:cubicBezTo>
                  <a:pt x="2238775" y="814759"/>
                  <a:pt x="2081241" y="790576"/>
                  <a:pt x="1921874" y="778877"/>
                </a:cubicBezTo>
                <a:cubicBezTo>
                  <a:pt x="1858036" y="774195"/>
                  <a:pt x="1789143" y="751964"/>
                  <a:pt x="1695450" y="782386"/>
                </a:cubicBezTo>
                <a:cubicBezTo>
                  <a:pt x="2119822" y="938012"/>
                  <a:pt x="2575423" y="928262"/>
                  <a:pt x="2954324" y="1120940"/>
                </a:cubicBezTo>
                <a:cubicBezTo>
                  <a:pt x="2938251" y="1139269"/>
                  <a:pt x="2856502" y="1191535"/>
                  <a:pt x="2890028" y="1195435"/>
                </a:cubicBezTo>
                <a:cubicBezTo>
                  <a:pt x="2984178" y="1206748"/>
                  <a:pt x="3067767" y="1244971"/>
                  <a:pt x="3153652" y="1276563"/>
                </a:cubicBezTo>
                <a:cubicBezTo>
                  <a:pt x="3190855" y="1290216"/>
                  <a:pt x="3235862" y="1308157"/>
                  <a:pt x="3218410" y="1356911"/>
                </a:cubicBezTo>
                <a:cubicBezTo>
                  <a:pt x="3186719" y="1370562"/>
                  <a:pt x="3163296" y="1351451"/>
                  <a:pt x="3137118" y="1349891"/>
                </a:cubicBezTo>
                <a:cubicBezTo>
                  <a:pt x="3110480" y="1348331"/>
                  <a:pt x="3050773" y="1358471"/>
                  <a:pt x="3067309" y="1365102"/>
                </a:cubicBezTo>
                <a:cubicBezTo>
                  <a:pt x="3142629" y="1395136"/>
                  <a:pt x="3007143" y="1467292"/>
                  <a:pt x="3096243" y="1467292"/>
                </a:cubicBezTo>
                <a:cubicBezTo>
                  <a:pt x="3245506" y="1467681"/>
                  <a:pt x="3324961" y="1595613"/>
                  <a:pt x="3468716" y="1599125"/>
                </a:cubicBezTo>
                <a:cubicBezTo>
                  <a:pt x="3491677" y="1599513"/>
                  <a:pt x="3502700" y="1622137"/>
                  <a:pt x="3502241" y="1642029"/>
                </a:cubicBezTo>
                <a:cubicBezTo>
                  <a:pt x="3502241" y="1665822"/>
                  <a:pt x="3481116" y="1670112"/>
                  <a:pt x="3457692" y="1672453"/>
                </a:cubicBezTo>
                <a:cubicBezTo>
                  <a:pt x="3421868" y="1675962"/>
                  <a:pt x="3384667" y="1642029"/>
                  <a:pt x="3337362" y="1688053"/>
                </a:cubicBezTo>
                <a:cubicBezTo>
                  <a:pt x="3422329" y="1714966"/>
                  <a:pt x="3507294" y="1741878"/>
                  <a:pt x="3505915" y="1834318"/>
                </a:cubicBezTo>
                <a:cubicBezTo>
                  <a:pt x="3505457" y="1859279"/>
                  <a:pt x="3540820" y="1868640"/>
                  <a:pt x="3567458" y="1874880"/>
                </a:cubicBezTo>
                <a:cubicBezTo>
                  <a:pt x="3611549" y="1885023"/>
                  <a:pt x="3648750" y="1902965"/>
                  <a:pt x="3672634" y="1937678"/>
                </a:cubicBezTo>
                <a:cubicBezTo>
                  <a:pt x="3672172" y="1944308"/>
                  <a:pt x="3671715" y="1951329"/>
                  <a:pt x="3674470" y="1956789"/>
                </a:cubicBezTo>
                <a:cubicBezTo>
                  <a:pt x="3666664" y="2040646"/>
                  <a:pt x="3602363" y="2038306"/>
                  <a:pt x="3531176" y="2024266"/>
                </a:cubicBezTo>
                <a:cubicBezTo>
                  <a:pt x="3446211" y="2007103"/>
                  <a:pt x="3362164" y="1975900"/>
                  <a:pt x="3272604" y="2005933"/>
                </a:cubicBezTo>
                <a:cubicBezTo>
                  <a:pt x="3398905" y="2046107"/>
                  <a:pt x="3536229" y="2049228"/>
                  <a:pt x="3654720" y="2106564"/>
                </a:cubicBezTo>
                <a:cubicBezTo>
                  <a:pt x="3221166" y="2117095"/>
                  <a:pt x="2838130" y="1936116"/>
                  <a:pt x="2417892" y="1866690"/>
                </a:cubicBezTo>
                <a:cubicBezTo>
                  <a:pt x="2432130" y="1913105"/>
                  <a:pt x="2466114" y="1922465"/>
                  <a:pt x="2496888" y="1929487"/>
                </a:cubicBezTo>
                <a:cubicBezTo>
                  <a:pt x="2652123" y="1964590"/>
                  <a:pt x="2788067" y="2034408"/>
                  <a:pt x="2929526" y="2094862"/>
                </a:cubicBezTo>
                <a:cubicBezTo>
                  <a:pt x="2987851" y="2119825"/>
                  <a:pt x="3030106" y="2144789"/>
                  <a:pt x="3052152" y="2198613"/>
                </a:cubicBezTo>
                <a:cubicBezTo>
                  <a:pt x="3071903" y="2247367"/>
                  <a:pt x="3110021" y="2269990"/>
                  <a:pt x="3180748" y="2255948"/>
                </a:cubicBezTo>
                <a:cubicBezTo>
                  <a:pt x="3238157" y="2244246"/>
                  <a:pt x="3301078" y="2250487"/>
                  <a:pt x="3361244" y="2254777"/>
                </a:cubicBezTo>
                <a:cubicBezTo>
                  <a:pt x="3430596" y="2259459"/>
                  <a:pt x="3508213" y="2314455"/>
                  <a:pt x="3489382" y="2342926"/>
                </a:cubicBezTo>
                <a:cubicBezTo>
                  <a:pt x="3457233" y="2391292"/>
                  <a:pt x="3403498" y="2367110"/>
                  <a:pt x="3355733" y="2361649"/>
                </a:cubicBezTo>
                <a:cubicBezTo>
                  <a:pt x="3301537" y="2355018"/>
                  <a:pt x="3200957" y="2341367"/>
                  <a:pt x="3199121" y="2347216"/>
                </a:cubicBezTo>
                <a:cubicBezTo>
                  <a:pt x="3163754" y="2468518"/>
                  <a:pt x="2914827" y="2362819"/>
                  <a:pt x="2861091" y="2351896"/>
                </a:cubicBezTo>
                <a:cubicBezTo>
                  <a:pt x="2794038" y="2338245"/>
                  <a:pt x="2731116" y="2363208"/>
                  <a:pt x="2667278" y="2369058"/>
                </a:cubicBezTo>
                <a:cubicBezTo>
                  <a:pt x="2610328" y="2374518"/>
                  <a:pt x="2288376" y="2391292"/>
                  <a:pt x="2221781" y="2339805"/>
                </a:cubicBezTo>
                <a:cubicBezTo>
                  <a:pt x="2212595" y="2379978"/>
                  <a:pt x="2231884" y="2396361"/>
                  <a:pt x="2247961" y="2414693"/>
                </a:cubicBezTo>
                <a:cubicBezTo>
                  <a:pt x="2270465" y="2440824"/>
                  <a:pt x="2274138" y="2459157"/>
                  <a:pt x="2231425" y="2479828"/>
                </a:cubicBezTo>
                <a:cubicBezTo>
                  <a:pt x="2109717" y="2539115"/>
                  <a:pt x="2111557" y="2541065"/>
                  <a:pt x="2224996" y="2621414"/>
                </a:cubicBezTo>
                <a:cubicBezTo>
                  <a:pt x="2230509" y="2624923"/>
                  <a:pt x="2228211" y="2636624"/>
                  <a:pt x="2229131" y="2644426"/>
                </a:cubicBezTo>
                <a:cubicBezTo>
                  <a:pt x="2199276" y="2656906"/>
                  <a:pt x="2164373" y="2625703"/>
                  <a:pt x="2129466" y="2659247"/>
                </a:cubicBezTo>
                <a:cubicBezTo>
                  <a:pt x="2281487" y="2806680"/>
                  <a:pt x="2513421" y="2842953"/>
                  <a:pt x="2723312" y="2953726"/>
                </a:cubicBezTo>
                <a:cubicBezTo>
                  <a:pt x="2553377" y="2990389"/>
                  <a:pt x="2451419" y="2862456"/>
                  <a:pt x="2326496" y="2878838"/>
                </a:cubicBezTo>
                <a:cubicBezTo>
                  <a:pt x="2264036" y="2919012"/>
                  <a:pt x="2449582" y="2983367"/>
                  <a:pt x="2272759" y="3002480"/>
                </a:cubicBezTo>
                <a:cubicBezTo>
                  <a:pt x="2349461" y="3037583"/>
                  <a:pt x="2406411" y="3071905"/>
                  <a:pt x="2459226" y="3112471"/>
                </a:cubicBezTo>
                <a:cubicBezTo>
                  <a:pt x="2553377" y="3185016"/>
                  <a:pt x="2571749" y="3232602"/>
                  <a:pt x="2528117" y="3330111"/>
                </a:cubicBezTo>
                <a:cubicBezTo>
                  <a:pt x="2499642" y="3394076"/>
                  <a:pt x="2457848" y="3452973"/>
                  <a:pt x="2494590" y="3529029"/>
                </a:cubicBezTo>
                <a:cubicBezTo>
                  <a:pt x="2520308" y="3581294"/>
                  <a:pt x="2510206" y="3615617"/>
                  <a:pt x="2414677" y="3592215"/>
                </a:cubicBezTo>
                <a:cubicBezTo>
                  <a:pt x="2311799" y="3567251"/>
                  <a:pt x="2273221" y="3614057"/>
                  <a:pt x="2298940" y="3705716"/>
                </a:cubicBezTo>
                <a:cubicBezTo>
                  <a:pt x="2315473" y="3764612"/>
                  <a:pt x="2298020" y="3782553"/>
                  <a:pt x="2227294" y="3775921"/>
                </a:cubicBezTo>
                <a:cubicBezTo>
                  <a:pt x="2149215" y="3768512"/>
                  <a:pt x="2074811" y="3729898"/>
                  <a:pt x="1978366" y="3748620"/>
                </a:cubicBezTo>
                <a:cubicBezTo>
                  <a:pt x="2055522" y="3855492"/>
                  <a:pt x="2220403" y="3825068"/>
                  <a:pt x="2310421" y="3926868"/>
                </a:cubicBezTo>
                <a:cubicBezTo>
                  <a:pt x="2202950" y="3927259"/>
                  <a:pt x="2120739" y="3926868"/>
                  <a:pt x="2041285" y="3904635"/>
                </a:cubicBezTo>
                <a:cubicBezTo>
                  <a:pt x="2008216" y="3895664"/>
                  <a:pt x="1971934" y="3886305"/>
                  <a:pt x="1953565" y="3917116"/>
                </a:cubicBezTo>
                <a:cubicBezTo>
                  <a:pt x="1931978" y="3954170"/>
                  <a:pt x="1976527" y="3968211"/>
                  <a:pt x="2003623" y="3974842"/>
                </a:cubicBezTo>
                <a:cubicBezTo>
                  <a:pt x="2079866" y="3993563"/>
                  <a:pt x="2138192" y="4038028"/>
                  <a:pt x="2201114" y="4072742"/>
                </a:cubicBezTo>
                <a:cubicBezTo>
                  <a:pt x="2339356" y="4148800"/>
                  <a:pt x="2490917" y="4212375"/>
                  <a:pt x="2608032" y="4337967"/>
                </a:cubicBezTo>
                <a:cubicBezTo>
                  <a:pt x="2460606" y="4305983"/>
                  <a:pt x="2350838" y="4231487"/>
                  <a:pt x="2213973" y="4216277"/>
                </a:cubicBezTo>
                <a:cubicBezTo>
                  <a:pt x="2332467" y="4330557"/>
                  <a:pt x="2484945" y="4405834"/>
                  <a:pt x="2629158" y="4488911"/>
                </a:cubicBezTo>
                <a:cubicBezTo>
                  <a:pt x="2670494" y="4512315"/>
                  <a:pt x="2712289" y="4528306"/>
                  <a:pt x="2721471" y="4579399"/>
                </a:cubicBezTo>
                <a:cubicBezTo>
                  <a:pt x="2739385" y="4678470"/>
                  <a:pt x="2793121" y="4760378"/>
                  <a:pt x="2907939" y="4804062"/>
                </a:cubicBezTo>
                <a:cubicBezTo>
                  <a:pt x="2908859" y="4804452"/>
                  <a:pt x="2902428" y="4819274"/>
                  <a:pt x="2898753" y="4829414"/>
                </a:cubicBezTo>
                <a:cubicBezTo>
                  <a:pt x="2828485" y="4832536"/>
                  <a:pt x="2772912" y="4774028"/>
                  <a:pt x="2683352" y="4793141"/>
                </a:cubicBezTo>
                <a:cubicBezTo>
                  <a:pt x="2769239" y="4872708"/>
                  <a:pt x="2840885" y="4944087"/>
                  <a:pt x="2962594" y="4981920"/>
                </a:cubicBezTo>
                <a:cubicBezTo>
                  <a:pt x="3059960" y="5011952"/>
                  <a:pt x="3180289" y="5029503"/>
                  <a:pt x="3251019" y="5127012"/>
                </a:cubicBezTo>
                <a:cubicBezTo>
                  <a:pt x="3168808" y="5146126"/>
                  <a:pt x="3107723" y="5121944"/>
                  <a:pt x="3046180" y="5104781"/>
                </a:cubicBezTo>
                <a:cubicBezTo>
                  <a:pt x="2952030" y="5078258"/>
                  <a:pt x="2858796" y="5048226"/>
                  <a:pt x="2764646" y="5021703"/>
                </a:cubicBezTo>
                <a:cubicBezTo>
                  <a:pt x="2728821" y="5011563"/>
                  <a:pt x="2689782" y="5004540"/>
                  <a:pt x="2666820" y="5052905"/>
                </a:cubicBezTo>
                <a:cubicBezTo>
                  <a:pt x="2786691" y="5063047"/>
                  <a:pt x="2858337" y="5128575"/>
                  <a:pt x="2933657" y="5190198"/>
                </a:cubicBezTo>
                <a:cubicBezTo>
                  <a:pt x="2975911" y="5224912"/>
                  <a:pt x="3010358" y="5271328"/>
                  <a:pt x="3086598" y="5253776"/>
                </a:cubicBezTo>
                <a:cubicBezTo>
                  <a:pt x="3126554" y="5244415"/>
                  <a:pt x="3151814" y="5270547"/>
                  <a:pt x="3147680" y="5302531"/>
                </a:cubicBezTo>
                <a:cubicBezTo>
                  <a:pt x="3132525" y="5415251"/>
                  <a:pt x="3225759" y="5454645"/>
                  <a:pt x="3322204" y="5476487"/>
                </a:cubicBezTo>
                <a:cubicBezTo>
                  <a:pt x="3504998" y="5517440"/>
                  <a:pt x="3657018" y="5613779"/>
                  <a:pt x="3834758" y="5666434"/>
                </a:cubicBezTo>
                <a:cubicBezTo>
                  <a:pt x="4007445" y="5717529"/>
                  <a:pt x="4141095" y="5838830"/>
                  <a:pt x="4314240" y="5902409"/>
                </a:cubicBezTo>
                <a:cubicBezTo>
                  <a:pt x="4439624" y="5948433"/>
                  <a:pt x="4559494" y="6007718"/>
                  <a:pt x="4688552" y="6049453"/>
                </a:cubicBezTo>
                <a:cubicBezTo>
                  <a:pt x="4993968" y="6148131"/>
                  <a:pt x="5305360" y="6227308"/>
                  <a:pt x="5634660" y="6238620"/>
                </a:cubicBezTo>
                <a:cubicBezTo>
                  <a:pt x="5906549" y="6247590"/>
                  <a:pt x="8264931" y="6239010"/>
                  <a:pt x="9222980" y="4955397"/>
                </a:cubicBezTo>
                <a:cubicBezTo>
                  <a:pt x="9241350" y="4949155"/>
                  <a:pt x="9262017" y="4932775"/>
                  <a:pt x="9268448" y="4917173"/>
                </a:cubicBezTo>
                <a:cubicBezTo>
                  <a:pt x="9299220" y="4844235"/>
                  <a:pt x="9374540" y="4812644"/>
                  <a:pt x="9442512" y="4773251"/>
                </a:cubicBezTo>
                <a:cubicBezTo>
                  <a:pt x="9502220" y="4738536"/>
                  <a:pt x="9565600" y="4702263"/>
                  <a:pt x="9590400" y="4643756"/>
                </a:cubicBezTo>
                <a:cubicBezTo>
                  <a:pt x="9623008" y="4565749"/>
                  <a:pt x="9530236" y="4629716"/>
                  <a:pt x="9513242" y="4600073"/>
                </a:cubicBezTo>
                <a:cubicBezTo>
                  <a:pt x="9548605" y="4559509"/>
                  <a:pt x="9603261" y="4522454"/>
                  <a:pt x="9617498" y="4476430"/>
                </a:cubicBezTo>
                <a:cubicBezTo>
                  <a:pt x="9669394" y="4310276"/>
                  <a:pt x="9781460" y="4189364"/>
                  <a:pt x="9949094" y="4095364"/>
                </a:cubicBezTo>
                <a:cubicBezTo>
                  <a:pt x="9997318" y="4068452"/>
                  <a:pt x="10029007" y="4019306"/>
                  <a:pt x="10094686" y="4011507"/>
                </a:cubicBezTo>
                <a:cubicBezTo>
                  <a:pt x="10240735" y="3994345"/>
                  <a:pt x="10194808" y="3860171"/>
                  <a:pt x="10271967" y="3800497"/>
                </a:cubicBezTo>
                <a:cubicBezTo>
                  <a:pt x="10286662" y="3789184"/>
                  <a:pt x="10299980" y="3766953"/>
                  <a:pt x="10297226" y="3751742"/>
                </a:cubicBezTo>
                <a:cubicBezTo>
                  <a:pt x="10293091" y="3729898"/>
                  <a:pt x="10275639" y="3709227"/>
                  <a:pt x="10260943" y="3689723"/>
                </a:cubicBezTo>
                <a:cubicBezTo>
                  <a:pt x="10245786" y="3670222"/>
                  <a:pt x="10222825" y="3653061"/>
                  <a:pt x="10233847" y="3627319"/>
                </a:cubicBezTo>
                <a:cubicBezTo>
                  <a:pt x="10238437" y="3616788"/>
                  <a:pt x="10235225" y="3580125"/>
                  <a:pt x="10269209" y="3608986"/>
                </a:cubicBezTo>
                <a:cubicBezTo>
                  <a:pt x="10362443" y="3688165"/>
                  <a:pt x="10416637" y="3613279"/>
                  <a:pt x="10496550" y="3577393"/>
                </a:cubicBezTo>
                <a:cubicBezTo>
                  <a:pt x="10432253" y="3540340"/>
                  <a:pt x="10374383" y="3514208"/>
                  <a:pt x="10364738" y="3458823"/>
                </a:cubicBezTo>
                <a:cubicBezTo>
                  <a:pt x="10344991" y="3344542"/>
                  <a:pt x="10260485" y="3292277"/>
                  <a:pt x="10132346" y="3282137"/>
                </a:cubicBezTo>
                <a:cubicBezTo>
                  <a:pt x="10179650" y="3171757"/>
                  <a:pt x="10179650" y="3171757"/>
                  <a:pt x="10026712" y="3156543"/>
                </a:cubicBezTo>
                <a:cubicBezTo>
                  <a:pt x="10085499" y="3086337"/>
                  <a:pt x="10085499" y="3068396"/>
                  <a:pt x="10014312" y="3044213"/>
                </a:cubicBezTo>
                <a:cubicBezTo>
                  <a:pt x="9945880" y="3021201"/>
                  <a:pt x="9870100" y="3013401"/>
                  <a:pt x="9806718" y="2977907"/>
                </a:cubicBezTo>
                <a:cubicBezTo>
                  <a:pt x="9865047" y="2888199"/>
                  <a:pt x="9881580" y="2784060"/>
                  <a:pt x="10001912" y="2740374"/>
                </a:cubicBezTo>
                <a:cubicBezTo>
                  <a:pt x="10020741" y="2733743"/>
                  <a:pt x="10033600" y="2706830"/>
                  <a:pt x="10021662" y="2691231"/>
                </a:cubicBezTo>
                <a:cubicBezTo>
                  <a:pt x="9978030" y="2634675"/>
                  <a:pt x="10040492" y="2527414"/>
                  <a:pt x="9904546" y="2515322"/>
                </a:cubicBezTo>
                <a:cubicBezTo>
                  <a:pt x="9887552" y="2514152"/>
                  <a:pt x="9871936" y="2502450"/>
                  <a:pt x="9885256" y="2487240"/>
                </a:cubicBezTo>
                <a:cubicBezTo>
                  <a:pt x="9931184" y="2434196"/>
                  <a:pt x="9875611" y="2437706"/>
                  <a:pt x="9842085" y="2431074"/>
                </a:cubicBezTo>
                <a:cubicBezTo>
                  <a:pt x="9801668" y="2422884"/>
                  <a:pt x="9755740" y="2446287"/>
                  <a:pt x="9718078" y="2417424"/>
                </a:cubicBezTo>
                <a:cubicBezTo>
                  <a:pt x="9726806" y="2386999"/>
                  <a:pt x="9759413" y="2387390"/>
                  <a:pt x="9782378" y="2377641"/>
                </a:cubicBezTo>
                <a:cubicBezTo>
                  <a:pt x="9849430" y="2349558"/>
                  <a:pt x="9904086" y="2316013"/>
                  <a:pt x="9907302" y="2243078"/>
                </a:cubicBezTo>
                <a:cubicBezTo>
                  <a:pt x="9909596" y="2184182"/>
                  <a:pt x="9916946" y="2132305"/>
                  <a:pt x="9824171" y="2114365"/>
                </a:cubicBezTo>
                <a:cubicBezTo>
                  <a:pt x="9785593" y="2106953"/>
                  <a:pt x="9796616" y="2064440"/>
                  <a:pt x="9818662" y="2043377"/>
                </a:cubicBezTo>
                <a:cubicBezTo>
                  <a:pt x="9858160" y="2005933"/>
                  <a:pt x="9890766" y="1956008"/>
                  <a:pt x="9958740" y="1952499"/>
                </a:cubicBezTo>
                <a:cubicBezTo>
                  <a:pt x="10000075" y="1950158"/>
                  <a:pt x="10031764" y="1934556"/>
                  <a:pt x="10064374" y="1916615"/>
                </a:cubicBezTo>
                <a:cubicBezTo>
                  <a:pt x="10087795" y="1903743"/>
                  <a:pt x="10115810" y="1892823"/>
                  <a:pt x="10113055" y="1865131"/>
                </a:cubicBezTo>
                <a:cubicBezTo>
                  <a:pt x="10110302" y="1838607"/>
                  <a:pt x="10083203" y="1827686"/>
                  <a:pt x="10055646" y="1822227"/>
                </a:cubicBezTo>
                <a:cubicBezTo>
                  <a:pt x="9963792" y="1804675"/>
                  <a:pt x="9877448" y="1778933"/>
                  <a:pt x="9800748" y="1720036"/>
                </a:cubicBezTo>
                <a:cubicBezTo>
                  <a:pt x="9851726" y="1688834"/>
                  <a:pt x="9900410" y="1666211"/>
                  <a:pt x="9938071" y="1634617"/>
                </a:cubicBezTo>
                <a:cubicBezTo>
                  <a:pt x="10029007" y="1558172"/>
                  <a:pt x="9258802" y="1317517"/>
                  <a:pt x="9220224" y="1231709"/>
                </a:cubicBezTo>
                <a:cubicBezTo>
                  <a:pt x="9208284" y="1205187"/>
                  <a:pt x="9167410" y="1177883"/>
                  <a:pt x="9133419" y="1170083"/>
                </a:cubicBezTo>
                <a:cubicBezTo>
                  <a:pt x="8974052" y="1133420"/>
                  <a:pt x="8835810" y="1051123"/>
                  <a:pt x="8672768" y="1020699"/>
                </a:cubicBezTo>
                <a:cubicBezTo>
                  <a:pt x="8518912" y="991837"/>
                  <a:pt x="8367350" y="953222"/>
                  <a:pt x="8198797" y="915000"/>
                </a:cubicBezTo>
                <a:cubicBezTo>
                  <a:pt x="8302134" y="819048"/>
                  <a:pt x="8485382" y="830361"/>
                  <a:pt x="8528095" y="691898"/>
                </a:cubicBezTo>
                <a:cubicBezTo>
                  <a:pt x="8361379" y="656013"/>
                  <a:pt x="8185937" y="696968"/>
                  <a:pt x="8025190" y="640021"/>
                </a:cubicBezTo>
                <a:cubicBezTo>
                  <a:pt x="8011411" y="634954"/>
                  <a:pt x="7992579" y="640021"/>
                  <a:pt x="7976047" y="641584"/>
                </a:cubicBezTo>
                <a:cubicBezTo>
                  <a:pt x="7644909" y="672005"/>
                  <a:pt x="7315149" y="645484"/>
                  <a:pt x="6988604" y="607260"/>
                </a:cubicBezTo>
                <a:cubicBezTo>
                  <a:pt x="6518305" y="552656"/>
                  <a:pt x="6046170" y="517941"/>
                  <a:pt x="5573116" y="493368"/>
                </a:cubicBezTo>
                <a:cubicBezTo>
                  <a:pt x="5182272" y="473086"/>
                  <a:pt x="4790511" y="464116"/>
                  <a:pt x="4401503" y="425112"/>
                </a:cubicBezTo>
                <a:cubicBezTo>
                  <a:pt x="3985401" y="383379"/>
                  <a:pt x="3569756" y="336184"/>
                  <a:pt x="3154109" y="292499"/>
                </a:cubicBezTo>
                <a:cubicBezTo>
                  <a:pt x="3135280" y="290549"/>
                  <a:pt x="3114499" y="284406"/>
                  <a:pt x="3094406" y="283966"/>
                </a:cubicBezTo>
                <a:close/>
                <a:moveTo>
                  <a:pt x="0" y="0"/>
                </a:moveTo>
                <a:lnTo>
                  <a:pt x="12192000" y="0"/>
                </a:lnTo>
                <a:lnTo>
                  <a:pt x="12192000" y="6858000"/>
                </a:lnTo>
                <a:lnTo>
                  <a:pt x="0" y="6858000"/>
                </a:lnTo>
                <a:close/>
              </a:path>
            </a:pathLst>
          </a:custGeom>
          <a:solidFill>
            <a:schemeClr val="lt2">
              <a:alpha val="49803"/>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pic>
        <p:nvPicPr>
          <p:cNvPr id="215" name="Google Shape;215;p12"/>
          <p:cNvPicPr preferRelativeResize="0"/>
          <p:nvPr/>
        </p:nvPicPr>
        <p:blipFill rotWithShape="1">
          <a:blip r:embed="rId3">
            <a:alphaModFix/>
          </a:blip>
          <a:srcRect b="24276"/>
          <a:stretch/>
        </p:blipFill>
        <p:spPr>
          <a:xfrm>
            <a:off x="4034927" y="1201003"/>
            <a:ext cx="4382589" cy="4107976"/>
          </a:xfrm>
          <a:prstGeom prst="rect">
            <a:avLst/>
          </a:prstGeom>
          <a:noFill/>
          <a:ln>
            <a:noFill/>
          </a:ln>
        </p:spPr>
      </p:pic>
      <p:sp>
        <p:nvSpPr>
          <p:cNvPr id="216" name="Google Shape;216;p12"/>
          <p:cNvSpPr txBox="1"/>
          <p:nvPr/>
        </p:nvSpPr>
        <p:spPr>
          <a:xfrm>
            <a:off x="3529013" y="5600700"/>
            <a:ext cx="5143500" cy="70788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nl-NL" sz="4000">
                <a:solidFill>
                  <a:schemeClr val="dk1"/>
                </a:solidFill>
                <a:latin typeface="Calibri"/>
                <a:ea typeface="Calibri"/>
                <a:cs typeface="Calibri"/>
                <a:sym typeface="Calibri"/>
              </a:rPr>
              <a:t>Vragen?</a:t>
            </a:r>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pic>
        <p:nvPicPr>
          <p:cNvPr id="96" name="Google Shape;96;p2"/>
          <p:cNvPicPr preferRelativeResize="0"/>
          <p:nvPr/>
        </p:nvPicPr>
        <p:blipFill rotWithShape="1">
          <a:blip r:embed="rId3">
            <a:alphaModFix/>
          </a:blip>
          <a:srcRect b="24276"/>
          <a:stretch/>
        </p:blipFill>
        <p:spPr>
          <a:xfrm>
            <a:off x="261705" y="167383"/>
            <a:ext cx="1168400" cy="1096338"/>
          </a:xfrm>
          <a:prstGeom prst="rect">
            <a:avLst/>
          </a:prstGeom>
          <a:noFill/>
          <a:ln>
            <a:noFill/>
          </a:ln>
        </p:spPr>
      </p:pic>
      <p:sp>
        <p:nvSpPr>
          <p:cNvPr id="97" name="Google Shape;97;p2"/>
          <p:cNvSpPr txBox="1"/>
          <p:nvPr/>
        </p:nvSpPr>
        <p:spPr>
          <a:xfrm>
            <a:off x="5042150" y="398196"/>
            <a:ext cx="2107800" cy="4617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nl-NL" sz="2400" b="1" dirty="0">
                <a:solidFill>
                  <a:schemeClr val="accent2">
                    <a:lumMod val="75000"/>
                  </a:schemeClr>
                </a:solidFill>
                <a:latin typeface="Calibri"/>
                <a:ea typeface="Calibri"/>
                <a:cs typeface="Calibri"/>
                <a:sym typeface="Calibri"/>
              </a:rPr>
              <a:t>Migratieproces</a:t>
            </a:r>
            <a:endParaRPr dirty="0">
              <a:solidFill>
                <a:schemeClr val="accent2">
                  <a:lumMod val="75000"/>
                </a:schemeClr>
              </a:solidFill>
            </a:endParaRPr>
          </a:p>
        </p:txBody>
      </p:sp>
      <p:sp>
        <p:nvSpPr>
          <p:cNvPr id="98" name="Google Shape;98;p2"/>
          <p:cNvSpPr txBox="1"/>
          <p:nvPr/>
        </p:nvSpPr>
        <p:spPr>
          <a:xfrm>
            <a:off x="1148463" y="635948"/>
            <a:ext cx="9579900" cy="558610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a:p>
            <a:pPr marL="0" marR="0" lvl="0" indent="0" algn="l" rtl="0">
              <a:spcBef>
                <a:spcPts val="0"/>
              </a:spcBef>
              <a:spcAft>
                <a:spcPts val="0"/>
              </a:spcAft>
              <a:buNone/>
            </a:pPr>
            <a:r>
              <a:rPr lang="nl-NL" sz="1800" dirty="0">
                <a:solidFill>
                  <a:schemeClr val="dk1"/>
                </a:solidFill>
                <a:latin typeface="Calibri"/>
                <a:ea typeface="Calibri"/>
                <a:cs typeface="Calibri"/>
                <a:sym typeface="Calibri"/>
              </a:rPr>
              <a:t>De overgang van oud naar nieuw</a:t>
            </a:r>
            <a:endParaRPr dirty="0">
              <a:latin typeface="Calibri"/>
              <a:ea typeface="Calibri"/>
              <a:cs typeface="Calibri"/>
              <a:sym typeface="Calibri"/>
            </a:endParaRPr>
          </a:p>
          <a:p>
            <a:pPr marL="0" marR="0" lvl="0" indent="0" algn="l" rtl="0">
              <a:spcBef>
                <a:spcPts val="0"/>
              </a:spcBef>
              <a:spcAft>
                <a:spcPts val="0"/>
              </a:spcAft>
              <a:buNone/>
            </a:pPr>
            <a:r>
              <a:rPr lang="nl-NL" sz="1800" u="sng" dirty="0">
                <a:solidFill>
                  <a:schemeClr val="dk1"/>
                </a:solidFill>
                <a:latin typeface="Calibri"/>
                <a:ea typeface="Calibri"/>
                <a:cs typeface="Calibri"/>
                <a:sym typeface="Calibri"/>
              </a:rPr>
              <a:t>De separatiefase</a:t>
            </a:r>
            <a:endParaRPr u="sng" dirty="0">
              <a:latin typeface="Calibri"/>
              <a:ea typeface="Calibri"/>
              <a:cs typeface="Calibri"/>
              <a:sym typeface="Calibri"/>
            </a:endParaRPr>
          </a:p>
          <a:p>
            <a:pPr marL="0" marR="0" lvl="0" indent="0" algn="l" rtl="0">
              <a:spcBef>
                <a:spcPts val="0"/>
              </a:spcBef>
              <a:spcAft>
                <a:spcPts val="0"/>
              </a:spcAft>
              <a:buNone/>
            </a:pPr>
            <a:r>
              <a:rPr lang="nl-NL" sz="1800" dirty="0">
                <a:solidFill>
                  <a:schemeClr val="dk1"/>
                </a:solidFill>
                <a:latin typeface="Calibri"/>
                <a:ea typeface="Calibri"/>
                <a:cs typeface="Calibri"/>
                <a:sym typeface="Calibri"/>
              </a:rPr>
              <a:t>	Aan de ene kant geeft het ontvangende land een gevoel van veiligheid en de hoop op rust,</a:t>
            </a:r>
            <a:endParaRPr dirty="0">
              <a:latin typeface="Calibri"/>
              <a:ea typeface="Calibri"/>
              <a:cs typeface="Calibri"/>
              <a:sym typeface="Calibri"/>
            </a:endParaRPr>
          </a:p>
          <a:p>
            <a:pPr marL="0" marR="0" lvl="0" indent="0" algn="l" rtl="0">
              <a:spcBef>
                <a:spcPts val="0"/>
              </a:spcBef>
              <a:spcAft>
                <a:spcPts val="0"/>
              </a:spcAft>
              <a:buNone/>
            </a:pPr>
            <a:r>
              <a:rPr lang="nl-NL" sz="1800" dirty="0">
                <a:solidFill>
                  <a:schemeClr val="dk1"/>
                </a:solidFill>
                <a:latin typeface="Calibri"/>
                <a:ea typeface="Calibri"/>
                <a:cs typeface="Calibri"/>
                <a:sym typeface="Calibri"/>
              </a:rPr>
              <a:t>	aan de andere kant is er rouw en pijn door het verlies van het oude en geeft de </a:t>
            </a:r>
            <a:endParaRPr dirty="0">
              <a:latin typeface="Calibri"/>
              <a:ea typeface="Calibri"/>
              <a:cs typeface="Calibri"/>
              <a:sym typeface="Calibri"/>
            </a:endParaRPr>
          </a:p>
          <a:p>
            <a:pPr marL="0" marR="0" lvl="0" indent="0" algn="l" rtl="0">
              <a:spcBef>
                <a:spcPts val="0"/>
              </a:spcBef>
              <a:spcAft>
                <a:spcPts val="0"/>
              </a:spcAft>
              <a:buNone/>
            </a:pPr>
            <a:r>
              <a:rPr lang="nl-NL" sz="1800" dirty="0">
                <a:solidFill>
                  <a:schemeClr val="dk1"/>
                </a:solidFill>
                <a:latin typeface="Calibri"/>
                <a:ea typeface="Calibri"/>
                <a:cs typeface="Calibri"/>
                <a:sym typeface="Calibri"/>
              </a:rPr>
              <a:t>	onbekendheid van de nieuwe wereld een gevoel van afhankelijkheid</a:t>
            </a:r>
            <a:endParaRPr dirty="0">
              <a:latin typeface="Calibri"/>
              <a:ea typeface="Calibri"/>
              <a:cs typeface="Calibri"/>
              <a:sym typeface="Calibri"/>
            </a:endParaRPr>
          </a:p>
          <a:p>
            <a:pPr marL="285750" marR="0" lvl="0" indent="-171450" algn="l" rtl="0">
              <a:spcBef>
                <a:spcPts val="0"/>
              </a:spcBef>
              <a:spcAft>
                <a:spcPts val="0"/>
              </a:spcAft>
              <a:buClr>
                <a:schemeClr val="dk1"/>
              </a:buClr>
              <a:buSzPts val="1800"/>
              <a:buFont typeface="Arial"/>
              <a:buNone/>
            </a:pPr>
            <a:endParaRPr sz="1800" dirty="0">
              <a:solidFill>
                <a:schemeClr val="dk1"/>
              </a:solidFill>
              <a:latin typeface="Calibri"/>
              <a:ea typeface="Calibri"/>
              <a:cs typeface="Calibri"/>
              <a:sym typeface="Calibri"/>
            </a:endParaRPr>
          </a:p>
          <a:p>
            <a:pPr marL="0" marR="0" lvl="0" indent="0" algn="l" rtl="0">
              <a:spcBef>
                <a:spcPts val="0"/>
              </a:spcBef>
              <a:spcAft>
                <a:spcPts val="0"/>
              </a:spcAft>
              <a:buNone/>
            </a:pPr>
            <a:r>
              <a:rPr lang="nl-NL" sz="1800" u="sng" dirty="0">
                <a:solidFill>
                  <a:schemeClr val="dk1"/>
                </a:solidFill>
                <a:latin typeface="Calibri"/>
                <a:ea typeface="Calibri"/>
                <a:cs typeface="Calibri"/>
                <a:sym typeface="Calibri"/>
              </a:rPr>
              <a:t>De “drempel” fase</a:t>
            </a:r>
            <a:endParaRPr u="sng" dirty="0">
              <a:latin typeface="Calibri"/>
              <a:ea typeface="Calibri"/>
              <a:cs typeface="Calibri"/>
              <a:sym typeface="Calibri"/>
            </a:endParaRPr>
          </a:p>
          <a:p>
            <a:pPr marL="0" marR="0" lvl="0" indent="0" algn="l" rtl="0">
              <a:spcBef>
                <a:spcPts val="0"/>
              </a:spcBef>
              <a:spcAft>
                <a:spcPts val="0"/>
              </a:spcAft>
              <a:buNone/>
            </a:pPr>
            <a:r>
              <a:rPr lang="nl-NL" sz="1800" dirty="0">
                <a:solidFill>
                  <a:schemeClr val="dk1"/>
                </a:solidFill>
                <a:latin typeface="Calibri"/>
                <a:ea typeface="Calibri"/>
                <a:cs typeface="Calibri"/>
                <a:sym typeface="Calibri"/>
              </a:rPr>
              <a:t>	In deze fase staat men op de drempel tussen het oude en het nieuwe. Het is een </a:t>
            </a:r>
            <a:endParaRPr dirty="0">
              <a:latin typeface="Calibri"/>
              <a:ea typeface="Calibri"/>
              <a:cs typeface="Calibri"/>
              <a:sym typeface="Calibri"/>
            </a:endParaRPr>
          </a:p>
          <a:p>
            <a:pPr marL="0" marR="0" lvl="0" indent="0" algn="l" rtl="0">
              <a:spcBef>
                <a:spcPts val="0"/>
              </a:spcBef>
              <a:spcAft>
                <a:spcPts val="0"/>
              </a:spcAft>
              <a:buNone/>
            </a:pPr>
            <a:r>
              <a:rPr lang="nl-NL" sz="1800" dirty="0">
                <a:solidFill>
                  <a:schemeClr val="dk1"/>
                </a:solidFill>
                <a:latin typeface="Calibri"/>
                <a:ea typeface="Calibri"/>
                <a:cs typeface="Calibri"/>
                <a:sym typeface="Calibri"/>
              </a:rPr>
              <a:t>	periode van onzekerheid. De oude normen en oplossingen werken niet en die van</a:t>
            </a:r>
            <a:endParaRPr dirty="0">
              <a:latin typeface="Calibri"/>
              <a:ea typeface="Calibri"/>
              <a:cs typeface="Calibri"/>
              <a:sym typeface="Calibri"/>
            </a:endParaRPr>
          </a:p>
          <a:p>
            <a:pPr marL="0" marR="0" lvl="0" indent="0" algn="l" rtl="0">
              <a:spcBef>
                <a:spcPts val="0"/>
              </a:spcBef>
              <a:spcAft>
                <a:spcPts val="0"/>
              </a:spcAft>
              <a:buNone/>
            </a:pPr>
            <a:r>
              <a:rPr lang="nl-NL" sz="1800" dirty="0">
                <a:solidFill>
                  <a:schemeClr val="dk1"/>
                </a:solidFill>
                <a:latin typeface="Calibri"/>
                <a:ea typeface="Calibri"/>
                <a:cs typeface="Calibri"/>
                <a:sym typeface="Calibri"/>
              </a:rPr>
              <a:t>	het nieuwe land heeft men zich nog niet eigen gemaakt</a:t>
            </a:r>
            <a:endParaRPr dirty="0">
              <a:latin typeface="Calibri"/>
              <a:ea typeface="Calibri"/>
              <a:cs typeface="Calibri"/>
              <a:sym typeface="Calibri"/>
            </a:endParaRPr>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a:p>
            <a:pPr marL="0" marR="0" lvl="0" indent="0" algn="l" rtl="0">
              <a:spcBef>
                <a:spcPts val="0"/>
              </a:spcBef>
              <a:spcAft>
                <a:spcPts val="0"/>
              </a:spcAft>
              <a:buNone/>
            </a:pPr>
            <a:r>
              <a:rPr lang="nl-NL" sz="1800" u="sng" dirty="0">
                <a:solidFill>
                  <a:schemeClr val="dk1"/>
                </a:solidFill>
                <a:latin typeface="Calibri"/>
                <a:ea typeface="Calibri"/>
                <a:cs typeface="Calibri"/>
                <a:sym typeface="Calibri"/>
              </a:rPr>
              <a:t>De re-integratiefase</a:t>
            </a:r>
            <a:endParaRPr u="sng" dirty="0">
              <a:latin typeface="Calibri"/>
              <a:ea typeface="Calibri"/>
              <a:cs typeface="Calibri"/>
              <a:sym typeface="Calibri"/>
            </a:endParaRPr>
          </a:p>
          <a:p>
            <a:pPr marL="0" marR="0" lvl="0" indent="0" algn="l" rtl="0">
              <a:spcBef>
                <a:spcPts val="0"/>
              </a:spcBef>
              <a:spcAft>
                <a:spcPts val="0"/>
              </a:spcAft>
              <a:buNone/>
            </a:pPr>
            <a:r>
              <a:rPr lang="nl-NL" sz="1800" dirty="0">
                <a:solidFill>
                  <a:schemeClr val="dk1"/>
                </a:solidFill>
                <a:latin typeface="Calibri"/>
                <a:ea typeface="Calibri"/>
                <a:cs typeface="Calibri"/>
                <a:sym typeface="Calibri"/>
              </a:rPr>
              <a:t>	In de derde periode staat de integratie centraal. Men heeft een nieuw evenwicht</a:t>
            </a:r>
            <a:endParaRPr dirty="0">
              <a:latin typeface="Calibri"/>
              <a:ea typeface="Calibri"/>
              <a:cs typeface="Calibri"/>
              <a:sym typeface="Calibri"/>
            </a:endParaRPr>
          </a:p>
          <a:p>
            <a:pPr marL="0" marR="0" lvl="0" indent="0" algn="l" rtl="0">
              <a:spcBef>
                <a:spcPts val="0"/>
              </a:spcBef>
              <a:spcAft>
                <a:spcPts val="0"/>
              </a:spcAft>
              <a:buNone/>
            </a:pPr>
            <a:r>
              <a:rPr lang="nl-NL" sz="1800" dirty="0">
                <a:solidFill>
                  <a:schemeClr val="dk1"/>
                </a:solidFill>
                <a:latin typeface="Calibri"/>
                <a:ea typeface="Calibri"/>
                <a:cs typeface="Calibri"/>
                <a:sym typeface="Calibri"/>
              </a:rPr>
              <a:t>	gevonden en er zijn manieren ontwikkeld om het oude met het nieuwe te combineren </a:t>
            </a:r>
            <a:r>
              <a:rPr lang="nl-NL" sz="1500" dirty="0">
                <a:solidFill>
                  <a:srgbClr val="1F1F1F"/>
                </a:solidFill>
                <a:highlight>
                  <a:srgbClr val="FFFFFF"/>
                </a:highlight>
                <a:latin typeface="Calibri"/>
                <a:ea typeface="Calibri"/>
                <a:cs typeface="Calibri"/>
                <a:sym typeface="Calibri"/>
              </a:rPr>
              <a:t>is.</a:t>
            </a:r>
            <a:r>
              <a:rPr lang="nl-NL" sz="1500" dirty="0">
                <a:solidFill>
                  <a:srgbClr val="040C28"/>
                </a:solidFill>
                <a:highlight>
                  <a:schemeClr val="lt1"/>
                </a:highlight>
                <a:latin typeface="Calibri"/>
                <a:ea typeface="Calibri"/>
                <a:cs typeface="Calibri"/>
                <a:sym typeface="Calibri"/>
              </a:rPr>
              <a:t>        </a:t>
            </a:r>
            <a:endParaRPr sz="1500" dirty="0">
              <a:solidFill>
                <a:srgbClr val="040C28"/>
              </a:solidFill>
              <a:highlight>
                <a:schemeClr val="lt1"/>
              </a:highlight>
              <a:latin typeface="Calibri"/>
              <a:ea typeface="Calibri"/>
              <a:cs typeface="Calibri"/>
              <a:sym typeface="Calibri"/>
            </a:endParaRPr>
          </a:p>
          <a:p>
            <a:pPr marL="0" marR="0" lvl="0" indent="0" algn="l" rtl="0">
              <a:spcBef>
                <a:spcPts val="0"/>
              </a:spcBef>
              <a:spcAft>
                <a:spcPts val="0"/>
              </a:spcAft>
              <a:buNone/>
            </a:pPr>
            <a:endParaRPr sz="1500" dirty="0">
              <a:solidFill>
                <a:srgbClr val="040C28"/>
              </a:solidFill>
              <a:highlight>
                <a:schemeClr val="lt1"/>
              </a:highlight>
              <a:latin typeface="Calibri"/>
              <a:ea typeface="Calibri"/>
              <a:cs typeface="Calibri"/>
              <a:sym typeface="Calibri"/>
            </a:endParaRPr>
          </a:p>
          <a:p>
            <a:pPr marL="0" marR="0" lvl="0" indent="0" algn="l" rtl="0">
              <a:spcBef>
                <a:spcPts val="0"/>
              </a:spcBef>
              <a:spcAft>
                <a:spcPts val="0"/>
              </a:spcAft>
              <a:buNone/>
            </a:pPr>
            <a:r>
              <a:rPr lang="nl-NL" sz="1800" u="sng" dirty="0">
                <a:solidFill>
                  <a:srgbClr val="040C28"/>
                </a:solidFill>
                <a:highlight>
                  <a:schemeClr val="lt1"/>
                </a:highlight>
                <a:latin typeface="Calibri"/>
                <a:ea typeface="Calibri"/>
                <a:cs typeface="Calibri"/>
                <a:sym typeface="Calibri"/>
              </a:rPr>
              <a:t>Segregatie</a:t>
            </a:r>
            <a:endParaRPr sz="1800" u="sng" dirty="0">
              <a:solidFill>
                <a:srgbClr val="040C28"/>
              </a:solidFill>
              <a:highlight>
                <a:schemeClr val="lt1"/>
              </a:highlight>
              <a:latin typeface="Calibri"/>
              <a:ea typeface="Calibri"/>
              <a:cs typeface="Calibri"/>
              <a:sym typeface="Calibri"/>
            </a:endParaRPr>
          </a:p>
          <a:p>
            <a:pPr marL="457200" marR="0" lvl="0" indent="0" algn="l" rtl="0">
              <a:spcBef>
                <a:spcPts val="0"/>
              </a:spcBef>
              <a:spcAft>
                <a:spcPts val="0"/>
              </a:spcAft>
              <a:buNone/>
            </a:pPr>
            <a:r>
              <a:rPr lang="nl-NL" sz="1800" dirty="0">
                <a:solidFill>
                  <a:srgbClr val="040C28"/>
                </a:solidFill>
                <a:highlight>
                  <a:schemeClr val="lt1"/>
                </a:highlight>
                <a:latin typeface="Calibri"/>
                <a:ea typeface="Calibri"/>
                <a:cs typeface="Calibri"/>
                <a:sym typeface="Calibri"/>
              </a:rPr>
              <a:t>Het kan echter ook zijn dat er segregatie ontstaat dit betekend dat bepaalde culturele of etnische groepen in een land sterk gescheiden leven</a:t>
            </a:r>
            <a:r>
              <a:rPr lang="nl-NL" sz="1800" dirty="0">
                <a:solidFill>
                  <a:srgbClr val="1F1F1F"/>
                </a:solidFill>
                <a:highlight>
                  <a:srgbClr val="FFFFFF"/>
                </a:highlight>
                <a:latin typeface="Calibri"/>
                <a:ea typeface="Calibri"/>
                <a:cs typeface="Calibri"/>
                <a:sym typeface="Calibri"/>
              </a:rPr>
              <a:t>,  ze leven in hun eigen kring, </a:t>
            </a:r>
            <a:endParaRPr sz="2100" dirty="0">
              <a:solidFill>
                <a:schemeClr val="dk1"/>
              </a:solidFill>
              <a:latin typeface="Calibri"/>
              <a:ea typeface="Calibri"/>
              <a:cs typeface="Calibri"/>
              <a:sym typeface="Calibri"/>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4" name="Google Shape;104;p3"/>
          <p:cNvSpPr txBox="1"/>
          <p:nvPr/>
        </p:nvSpPr>
        <p:spPr>
          <a:xfrm>
            <a:off x="2746827" y="821194"/>
            <a:ext cx="1729961"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nl-NL" sz="2400" b="1" dirty="0">
                <a:solidFill>
                  <a:schemeClr val="accent2">
                    <a:lumMod val="75000"/>
                  </a:schemeClr>
                </a:solidFill>
                <a:latin typeface="Calibri"/>
                <a:cs typeface="Calibri"/>
                <a:sym typeface="Calibri"/>
              </a:rPr>
              <a:t>Acculturatie</a:t>
            </a:r>
            <a:endParaRPr sz="2400" b="1" dirty="0">
              <a:solidFill>
                <a:schemeClr val="accent2">
                  <a:lumMod val="75000"/>
                </a:schemeClr>
              </a:solidFill>
              <a:latin typeface="Calibri"/>
              <a:cs typeface="Calibri"/>
            </a:endParaRPr>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p:txBody>
      </p:sp>
      <p:sp>
        <p:nvSpPr>
          <p:cNvPr id="105" name="Google Shape;105;p3"/>
          <p:cNvSpPr txBox="1"/>
          <p:nvPr/>
        </p:nvSpPr>
        <p:spPr>
          <a:xfrm>
            <a:off x="845904" y="1456680"/>
            <a:ext cx="5531806" cy="480127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nl-NL" sz="1800" dirty="0">
                <a:solidFill>
                  <a:schemeClr val="dk1"/>
                </a:solidFill>
                <a:latin typeface="Calibri"/>
                <a:ea typeface="Calibri"/>
                <a:cs typeface="Calibri"/>
                <a:sym typeface="Calibri"/>
              </a:rPr>
              <a:t>Acculturatie is het psychologische en culturele veranderingsproces dat optreedt wanneer </a:t>
            </a:r>
            <a:endParaRPr dirty="0"/>
          </a:p>
          <a:p>
            <a:pPr marL="0" marR="0" lvl="0" indent="0" algn="l" rtl="0">
              <a:spcBef>
                <a:spcPts val="0"/>
              </a:spcBef>
              <a:spcAft>
                <a:spcPts val="0"/>
              </a:spcAft>
              <a:buNone/>
            </a:pPr>
            <a:r>
              <a:rPr lang="nl-NL" sz="1800" dirty="0">
                <a:solidFill>
                  <a:schemeClr val="dk1"/>
                </a:solidFill>
                <a:latin typeface="Calibri"/>
                <a:ea typeface="Calibri"/>
                <a:cs typeface="Calibri"/>
                <a:sym typeface="Calibri"/>
              </a:rPr>
              <a:t>mensen uit verschillende culturen contact met elkaar aangaan. De confrontatie met ander</a:t>
            </a:r>
            <a:endParaRPr dirty="0"/>
          </a:p>
          <a:p>
            <a:pPr marL="0" marR="0" lvl="0" indent="0" algn="l" rtl="0">
              <a:spcBef>
                <a:spcPts val="0"/>
              </a:spcBef>
              <a:spcAft>
                <a:spcPts val="0"/>
              </a:spcAft>
              <a:buNone/>
            </a:pPr>
            <a:r>
              <a:rPr lang="nl-NL" sz="1800" dirty="0">
                <a:solidFill>
                  <a:schemeClr val="dk1"/>
                </a:solidFill>
                <a:latin typeface="Calibri"/>
                <a:ea typeface="Calibri"/>
                <a:cs typeface="Calibri"/>
                <a:sym typeface="Calibri"/>
              </a:rPr>
              <a:t>gewoontes en ideeën doet iets met de identiteit van mensen. In een ander land binnenkomen</a:t>
            </a:r>
            <a:endParaRPr dirty="0"/>
          </a:p>
          <a:p>
            <a:pPr marL="0" marR="0" lvl="0" indent="0" algn="l" rtl="0">
              <a:spcBef>
                <a:spcPts val="0"/>
              </a:spcBef>
              <a:spcAft>
                <a:spcPts val="0"/>
              </a:spcAft>
              <a:buNone/>
            </a:pPr>
            <a:r>
              <a:rPr lang="nl-NL" sz="1800" dirty="0">
                <a:solidFill>
                  <a:schemeClr val="dk1"/>
                </a:solidFill>
                <a:latin typeface="Calibri"/>
                <a:ea typeface="Calibri"/>
                <a:cs typeface="Calibri"/>
                <a:sym typeface="Calibri"/>
              </a:rPr>
              <a:t>en verblijven betekent dat je andere terugkoppelingen krijgt dan je gewoon was!</a:t>
            </a:r>
            <a:endParaRPr dirty="0"/>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a:p>
            <a:pPr marL="0" marR="0" lvl="0" indent="0" algn="l" rtl="0">
              <a:spcBef>
                <a:spcPts val="0"/>
              </a:spcBef>
              <a:spcAft>
                <a:spcPts val="0"/>
              </a:spcAft>
              <a:buNone/>
            </a:pPr>
            <a:r>
              <a:rPr lang="nl-NL" sz="1800" dirty="0">
                <a:solidFill>
                  <a:schemeClr val="dk1"/>
                </a:solidFill>
                <a:latin typeface="Calibri"/>
                <a:ea typeface="Calibri"/>
                <a:cs typeface="Calibri"/>
                <a:sym typeface="Calibri"/>
              </a:rPr>
              <a:t>Casus voorbeeld Togo</a:t>
            </a:r>
            <a:endParaRPr dirty="0"/>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a:p>
            <a:pPr marL="0" marR="0" lvl="0" indent="0" algn="l" rtl="0">
              <a:spcBef>
                <a:spcPts val="0"/>
              </a:spcBef>
              <a:spcAft>
                <a:spcPts val="0"/>
              </a:spcAft>
              <a:buNone/>
            </a:pPr>
            <a:r>
              <a:rPr lang="nl-NL" sz="1800" dirty="0">
                <a:solidFill>
                  <a:schemeClr val="dk1"/>
                </a:solidFill>
                <a:latin typeface="Calibri"/>
                <a:ea typeface="Calibri"/>
                <a:cs typeface="Calibri"/>
                <a:sym typeface="Calibri"/>
              </a:rPr>
              <a:t>Veel migranten hebben het gevoel er niet bij te horen en hebben uitleg nodig om deze reacties </a:t>
            </a:r>
            <a:endParaRPr dirty="0"/>
          </a:p>
          <a:p>
            <a:pPr marL="0" marR="0" lvl="0" indent="0" algn="l" rtl="0">
              <a:spcBef>
                <a:spcPts val="0"/>
              </a:spcBef>
              <a:spcAft>
                <a:spcPts val="0"/>
              </a:spcAft>
              <a:buNone/>
            </a:pPr>
            <a:r>
              <a:rPr lang="nl-NL" sz="1800" dirty="0">
                <a:solidFill>
                  <a:schemeClr val="dk1"/>
                </a:solidFill>
                <a:latin typeface="Calibri"/>
                <a:ea typeface="Calibri"/>
                <a:cs typeface="Calibri"/>
                <a:sym typeface="Calibri"/>
              </a:rPr>
              <a:t>een plaats te kunnen geven.</a:t>
            </a:r>
            <a:endParaRPr dirty="0"/>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p:txBody>
      </p:sp>
      <p:pic>
        <p:nvPicPr>
          <p:cNvPr id="2" name="Google Shape;96;p2">
            <a:extLst>
              <a:ext uri="{FF2B5EF4-FFF2-40B4-BE49-F238E27FC236}">
                <a16:creationId xmlns:a16="http://schemas.microsoft.com/office/drawing/2014/main" id="{1122A4A7-5E3E-0485-C70E-9510F1774D20}"/>
              </a:ext>
            </a:extLst>
          </p:cNvPr>
          <p:cNvPicPr preferRelativeResize="0"/>
          <p:nvPr/>
        </p:nvPicPr>
        <p:blipFill rotWithShape="1">
          <a:blip r:embed="rId3">
            <a:alphaModFix/>
          </a:blip>
          <a:srcRect b="24276"/>
          <a:stretch/>
        </p:blipFill>
        <p:spPr>
          <a:xfrm>
            <a:off x="6571064" y="986423"/>
            <a:ext cx="5224695" cy="4885154"/>
          </a:xfrm>
          <a:prstGeom prst="rect">
            <a:avLst/>
          </a:prstGeom>
          <a:noFill/>
          <a:ln>
            <a:noFill/>
          </a:ln>
        </p:spPr>
      </p:pic>
      <p:sp>
        <p:nvSpPr>
          <p:cNvPr id="3" name="Rechthoek 2">
            <a:extLst>
              <a:ext uri="{FF2B5EF4-FFF2-40B4-BE49-F238E27FC236}">
                <a16:creationId xmlns:a16="http://schemas.microsoft.com/office/drawing/2014/main" id="{D5B29DDC-2F90-54CD-1A3C-8036DF220DF4}"/>
              </a:ext>
            </a:extLst>
          </p:cNvPr>
          <p:cNvSpPr/>
          <p:nvPr/>
        </p:nvSpPr>
        <p:spPr>
          <a:xfrm>
            <a:off x="6447147" y="680720"/>
            <a:ext cx="5531806" cy="5334000"/>
          </a:xfrm>
          <a:prstGeom prst="rect">
            <a:avLst/>
          </a:prstGeom>
          <a:solidFill>
            <a:schemeClr val="bg1">
              <a:alpha val="3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pic>
        <p:nvPicPr>
          <p:cNvPr id="110" name="Google Shape;110;p4"/>
          <p:cNvPicPr preferRelativeResize="0"/>
          <p:nvPr/>
        </p:nvPicPr>
        <p:blipFill rotWithShape="1">
          <a:blip r:embed="rId3">
            <a:alphaModFix/>
          </a:blip>
          <a:srcRect b="24276"/>
          <a:stretch/>
        </p:blipFill>
        <p:spPr>
          <a:xfrm>
            <a:off x="261705" y="167383"/>
            <a:ext cx="1168400" cy="1096338"/>
          </a:xfrm>
          <a:prstGeom prst="rect">
            <a:avLst/>
          </a:prstGeom>
          <a:noFill/>
          <a:ln>
            <a:noFill/>
          </a:ln>
        </p:spPr>
      </p:pic>
      <p:sp>
        <p:nvSpPr>
          <p:cNvPr id="111" name="Google Shape;111;p4"/>
          <p:cNvSpPr txBox="1"/>
          <p:nvPr/>
        </p:nvSpPr>
        <p:spPr>
          <a:xfrm>
            <a:off x="3019496" y="802056"/>
            <a:ext cx="7063985"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nl-NL" sz="2400" b="1" dirty="0">
                <a:solidFill>
                  <a:schemeClr val="accent2">
                    <a:lumMod val="75000"/>
                  </a:schemeClr>
                </a:solidFill>
                <a:latin typeface="Calibri"/>
                <a:cs typeface="Calibri"/>
                <a:sym typeface="Calibri"/>
              </a:rPr>
              <a:t>Verschillen in uitgangspunten, visies en communicatie</a:t>
            </a:r>
            <a:endParaRPr sz="2400" b="1" dirty="0">
              <a:solidFill>
                <a:schemeClr val="accent2">
                  <a:lumMod val="75000"/>
                </a:schemeClr>
              </a:solidFill>
              <a:latin typeface="Calibri"/>
              <a:cs typeface="Calibri"/>
            </a:endParaRPr>
          </a:p>
        </p:txBody>
      </p:sp>
      <p:sp>
        <p:nvSpPr>
          <p:cNvPr id="112" name="Google Shape;112;p4"/>
          <p:cNvSpPr txBox="1"/>
          <p:nvPr/>
        </p:nvSpPr>
        <p:spPr>
          <a:xfrm>
            <a:off x="845905" y="2052262"/>
            <a:ext cx="5028074" cy="258532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nl-NL" sz="1800" dirty="0">
                <a:solidFill>
                  <a:schemeClr val="dk1"/>
                </a:solidFill>
                <a:latin typeface="Calibri"/>
                <a:ea typeface="Calibri"/>
                <a:cs typeface="Calibri"/>
                <a:sym typeface="Calibri"/>
              </a:rPr>
              <a:t>Hulpverlener/ docent/ </a:t>
            </a:r>
            <a:r>
              <a:rPr lang="nl-NL" sz="1800" dirty="0" err="1">
                <a:solidFill>
                  <a:schemeClr val="dk1"/>
                </a:solidFill>
                <a:latin typeface="Calibri"/>
                <a:ea typeface="Calibri"/>
                <a:cs typeface="Calibri"/>
                <a:sym typeface="Calibri"/>
              </a:rPr>
              <a:t>enz</a:t>
            </a:r>
            <a:r>
              <a:rPr lang="nl-NL" sz="1800" dirty="0">
                <a:solidFill>
                  <a:schemeClr val="dk1"/>
                </a:solidFill>
                <a:latin typeface="Calibri"/>
                <a:ea typeface="Calibri"/>
                <a:cs typeface="Calibri"/>
                <a:sym typeface="Calibri"/>
              </a:rPr>
              <a:t> (‘ik-cultuur’)</a:t>
            </a:r>
            <a:endParaRPr dirty="0"/>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a:p>
            <a:pPr marL="0" marR="0" lvl="0" indent="0" algn="l" rtl="0">
              <a:spcBef>
                <a:spcPts val="0"/>
              </a:spcBef>
              <a:spcAft>
                <a:spcPts val="0"/>
              </a:spcAft>
              <a:buNone/>
            </a:pPr>
            <a:r>
              <a:rPr lang="nl-NL" sz="1800" dirty="0">
                <a:solidFill>
                  <a:schemeClr val="dk1"/>
                </a:solidFill>
                <a:latin typeface="Calibri"/>
                <a:ea typeface="Calibri"/>
                <a:cs typeface="Calibri"/>
                <a:sym typeface="Calibri"/>
              </a:rPr>
              <a:t>Meer gericht op:</a:t>
            </a:r>
            <a:endParaRPr dirty="0"/>
          </a:p>
          <a:p>
            <a:pPr marL="285750" marR="0" lvl="0" indent="-285750" algn="l" rtl="0">
              <a:spcBef>
                <a:spcPts val="0"/>
              </a:spcBef>
              <a:spcAft>
                <a:spcPts val="0"/>
              </a:spcAft>
              <a:buClr>
                <a:schemeClr val="dk1"/>
              </a:buClr>
              <a:buSzPts val="1800"/>
              <a:buFont typeface="Arial"/>
              <a:buChar char="•"/>
            </a:pPr>
            <a:r>
              <a:rPr lang="nl-NL" sz="1800" dirty="0">
                <a:solidFill>
                  <a:schemeClr val="dk1"/>
                </a:solidFill>
                <a:latin typeface="Calibri"/>
                <a:ea typeface="Calibri"/>
                <a:cs typeface="Calibri"/>
                <a:sym typeface="Calibri"/>
              </a:rPr>
              <a:t>Functionele relatie</a:t>
            </a:r>
            <a:endParaRPr dirty="0"/>
          </a:p>
          <a:p>
            <a:pPr marL="285750" marR="0" lvl="0" indent="-285750" algn="l" rtl="0">
              <a:spcBef>
                <a:spcPts val="0"/>
              </a:spcBef>
              <a:spcAft>
                <a:spcPts val="0"/>
              </a:spcAft>
              <a:buClr>
                <a:schemeClr val="dk1"/>
              </a:buClr>
              <a:buSzPts val="1800"/>
              <a:buFont typeface="Arial"/>
              <a:buChar char="•"/>
            </a:pPr>
            <a:r>
              <a:rPr lang="nl-NL" sz="1800" dirty="0">
                <a:solidFill>
                  <a:schemeClr val="dk1"/>
                </a:solidFill>
                <a:latin typeface="Calibri"/>
                <a:ea typeface="Calibri"/>
                <a:cs typeface="Calibri"/>
                <a:sym typeface="Calibri"/>
              </a:rPr>
              <a:t>Snelle inschatting wat er aan de hand is</a:t>
            </a:r>
            <a:endParaRPr dirty="0"/>
          </a:p>
          <a:p>
            <a:pPr marL="285750" marR="0" lvl="0" indent="-285750" algn="l" rtl="0">
              <a:spcBef>
                <a:spcPts val="0"/>
              </a:spcBef>
              <a:spcAft>
                <a:spcPts val="0"/>
              </a:spcAft>
              <a:buClr>
                <a:schemeClr val="dk1"/>
              </a:buClr>
              <a:buSzPts val="1800"/>
              <a:buFont typeface="Arial"/>
              <a:buChar char="•"/>
            </a:pPr>
            <a:r>
              <a:rPr lang="nl-NL" sz="1800" dirty="0">
                <a:solidFill>
                  <a:schemeClr val="dk1"/>
                </a:solidFill>
                <a:latin typeface="Calibri"/>
                <a:ea typeface="Calibri"/>
                <a:cs typeface="Calibri"/>
                <a:sym typeface="Calibri"/>
              </a:rPr>
              <a:t>Gaat uit van vertrouwen in effectieve hulp</a:t>
            </a:r>
            <a:endParaRPr dirty="0"/>
          </a:p>
          <a:p>
            <a:pPr marL="285750" marR="0" lvl="0" indent="-285750" algn="l" rtl="0">
              <a:spcBef>
                <a:spcPts val="0"/>
              </a:spcBef>
              <a:spcAft>
                <a:spcPts val="0"/>
              </a:spcAft>
              <a:buClr>
                <a:schemeClr val="dk1"/>
              </a:buClr>
              <a:buSzPts val="1800"/>
              <a:buFont typeface="Arial"/>
              <a:buChar char="•"/>
            </a:pPr>
            <a:r>
              <a:rPr lang="nl-NL" sz="1800" dirty="0">
                <a:solidFill>
                  <a:schemeClr val="dk1"/>
                </a:solidFill>
                <a:latin typeface="Calibri"/>
                <a:ea typeface="Calibri"/>
                <a:cs typeface="Calibri"/>
                <a:sym typeface="Calibri"/>
              </a:rPr>
              <a:t>Verondersteld motivatie en specifieke hulpvraag</a:t>
            </a:r>
            <a:endParaRPr dirty="0"/>
          </a:p>
          <a:p>
            <a:pPr marL="285750" marR="0" lvl="0" indent="-285750" algn="l" rtl="0">
              <a:spcBef>
                <a:spcPts val="0"/>
              </a:spcBef>
              <a:spcAft>
                <a:spcPts val="0"/>
              </a:spcAft>
              <a:buClr>
                <a:schemeClr val="dk1"/>
              </a:buClr>
              <a:buSzPts val="1800"/>
              <a:buFont typeface="Arial"/>
              <a:buChar char="•"/>
            </a:pPr>
            <a:r>
              <a:rPr lang="nl-NL" sz="1800" dirty="0">
                <a:solidFill>
                  <a:schemeClr val="dk1"/>
                </a:solidFill>
                <a:latin typeface="Calibri"/>
                <a:ea typeface="Calibri"/>
                <a:cs typeface="Calibri"/>
                <a:sym typeface="Calibri"/>
              </a:rPr>
              <a:t>Gelijkwaardige relatie met veel ruimte voor </a:t>
            </a:r>
            <a:endParaRPr dirty="0"/>
          </a:p>
          <a:p>
            <a:pPr marL="0" marR="0" lvl="0" indent="0" algn="l" rtl="0">
              <a:spcBef>
                <a:spcPts val="0"/>
              </a:spcBef>
              <a:spcAft>
                <a:spcPts val="0"/>
              </a:spcAft>
              <a:buNone/>
            </a:pPr>
            <a:r>
              <a:rPr lang="nl-NL" sz="1800" dirty="0">
                <a:solidFill>
                  <a:schemeClr val="dk1"/>
                </a:solidFill>
                <a:latin typeface="Calibri"/>
                <a:ea typeface="Calibri"/>
                <a:cs typeface="Calibri"/>
                <a:sym typeface="Calibri"/>
              </a:rPr>
              <a:t>      de zeggenschap voor de client</a:t>
            </a:r>
            <a:endParaRPr dirty="0"/>
          </a:p>
        </p:txBody>
      </p:sp>
      <p:sp>
        <p:nvSpPr>
          <p:cNvPr id="113" name="Google Shape;113;p4"/>
          <p:cNvSpPr txBox="1"/>
          <p:nvPr/>
        </p:nvSpPr>
        <p:spPr>
          <a:xfrm>
            <a:off x="6363481" y="2054831"/>
            <a:ext cx="5130228" cy="31393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nl-NL" sz="1800" dirty="0">
                <a:solidFill>
                  <a:schemeClr val="dk1"/>
                </a:solidFill>
                <a:latin typeface="Calibri"/>
                <a:ea typeface="Calibri"/>
                <a:cs typeface="Calibri"/>
                <a:sym typeface="Calibri"/>
              </a:rPr>
              <a:t>Persoon met migratieachtergrond (‘wij-cultuur’)</a:t>
            </a:r>
            <a:endParaRPr dirty="0"/>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a:p>
            <a:pPr marL="0" marR="0" lvl="0" indent="0" algn="l" rtl="0">
              <a:spcBef>
                <a:spcPts val="0"/>
              </a:spcBef>
              <a:spcAft>
                <a:spcPts val="0"/>
              </a:spcAft>
              <a:buNone/>
            </a:pPr>
            <a:r>
              <a:rPr lang="nl-NL" sz="1800" dirty="0">
                <a:solidFill>
                  <a:schemeClr val="dk1"/>
                </a:solidFill>
                <a:latin typeface="Calibri"/>
                <a:ea typeface="Calibri"/>
                <a:cs typeface="Calibri"/>
                <a:sym typeface="Calibri"/>
              </a:rPr>
              <a:t>Meer gericht op:</a:t>
            </a:r>
            <a:endParaRPr dirty="0"/>
          </a:p>
          <a:p>
            <a:pPr marL="285750" marR="0" lvl="0" indent="-285750" algn="l" rtl="0">
              <a:spcBef>
                <a:spcPts val="0"/>
              </a:spcBef>
              <a:spcAft>
                <a:spcPts val="0"/>
              </a:spcAft>
              <a:buClr>
                <a:schemeClr val="dk1"/>
              </a:buClr>
              <a:buSzPts val="1800"/>
              <a:buFont typeface="Arial"/>
              <a:buChar char="•"/>
            </a:pPr>
            <a:r>
              <a:rPr lang="nl-NL" sz="1800" dirty="0">
                <a:solidFill>
                  <a:schemeClr val="dk1"/>
                </a:solidFill>
                <a:latin typeface="Calibri"/>
                <a:ea typeface="Calibri"/>
                <a:cs typeface="Calibri"/>
                <a:sym typeface="Calibri"/>
              </a:rPr>
              <a:t>Vertrouwensrelatie</a:t>
            </a:r>
            <a:endParaRPr dirty="0"/>
          </a:p>
          <a:p>
            <a:pPr marL="285750" marR="0" lvl="0" indent="-285750" algn="l" rtl="0">
              <a:spcBef>
                <a:spcPts val="0"/>
              </a:spcBef>
              <a:spcAft>
                <a:spcPts val="0"/>
              </a:spcAft>
              <a:buClr>
                <a:schemeClr val="dk1"/>
              </a:buClr>
              <a:buSzPts val="1800"/>
              <a:buFont typeface="Arial"/>
              <a:buChar char="•"/>
            </a:pPr>
            <a:r>
              <a:rPr lang="nl-NL" sz="1800" dirty="0">
                <a:solidFill>
                  <a:schemeClr val="dk1"/>
                </a:solidFill>
                <a:latin typeface="Calibri"/>
                <a:ea typeface="Calibri"/>
                <a:cs typeface="Calibri"/>
                <a:sym typeface="Calibri"/>
              </a:rPr>
              <a:t>Kennismaking met hulpverlener/ docent/</a:t>
            </a:r>
            <a:r>
              <a:rPr lang="nl-NL" sz="1800" dirty="0" err="1">
                <a:solidFill>
                  <a:schemeClr val="dk1"/>
                </a:solidFill>
                <a:latin typeface="Calibri"/>
                <a:ea typeface="Calibri"/>
                <a:cs typeface="Calibri"/>
                <a:sym typeface="Calibri"/>
              </a:rPr>
              <a:t>enz</a:t>
            </a:r>
            <a:endParaRPr sz="1800" dirty="0">
              <a:solidFill>
                <a:schemeClr val="dk1"/>
              </a:solidFill>
              <a:latin typeface="Calibri"/>
              <a:ea typeface="Calibri"/>
              <a:cs typeface="Calibri"/>
              <a:sym typeface="Calibri"/>
            </a:endParaRPr>
          </a:p>
          <a:p>
            <a:pPr marL="285750" marR="0" lvl="0" indent="-285750" algn="l" rtl="0">
              <a:spcBef>
                <a:spcPts val="0"/>
              </a:spcBef>
              <a:spcAft>
                <a:spcPts val="0"/>
              </a:spcAft>
              <a:buClr>
                <a:schemeClr val="dk1"/>
              </a:buClr>
              <a:buSzPts val="1800"/>
              <a:buFont typeface="Arial"/>
              <a:buChar char="•"/>
            </a:pPr>
            <a:r>
              <a:rPr lang="nl-NL" sz="1800" dirty="0">
                <a:solidFill>
                  <a:schemeClr val="dk1"/>
                </a:solidFill>
                <a:latin typeface="Calibri"/>
                <a:ea typeface="Calibri"/>
                <a:cs typeface="Calibri"/>
                <a:sym typeface="Calibri"/>
              </a:rPr>
              <a:t>Begrip en erkenning als basis voor verder contact</a:t>
            </a:r>
            <a:endParaRPr dirty="0"/>
          </a:p>
          <a:p>
            <a:pPr marL="285750" marR="0" lvl="0" indent="-285750" algn="l" rtl="0">
              <a:spcBef>
                <a:spcPts val="0"/>
              </a:spcBef>
              <a:spcAft>
                <a:spcPts val="0"/>
              </a:spcAft>
              <a:buClr>
                <a:schemeClr val="dk1"/>
              </a:buClr>
              <a:buSzPts val="1800"/>
              <a:buFont typeface="Arial"/>
              <a:buChar char="•"/>
            </a:pPr>
            <a:r>
              <a:rPr lang="nl-NL" sz="1800" dirty="0">
                <a:solidFill>
                  <a:schemeClr val="dk1"/>
                </a:solidFill>
                <a:latin typeface="Calibri"/>
                <a:ea typeface="Calibri"/>
                <a:cs typeface="Calibri"/>
                <a:sym typeface="Calibri"/>
              </a:rPr>
              <a:t>Wantrouwen t.a.v. Nederlanders, het </a:t>
            </a:r>
            <a:endParaRPr dirty="0"/>
          </a:p>
          <a:p>
            <a:pPr marL="0" marR="0" lvl="0" indent="0" algn="l" rtl="0">
              <a:spcBef>
                <a:spcPts val="0"/>
              </a:spcBef>
              <a:spcAft>
                <a:spcPts val="0"/>
              </a:spcAft>
              <a:buNone/>
            </a:pPr>
            <a:r>
              <a:rPr lang="nl-NL" sz="1800" dirty="0">
                <a:solidFill>
                  <a:schemeClr val="dk1"/>
                </a:solidFill>
                <a:latin typeface="Calibri"/>
                <a:ea typeface="Calibri"/>
                <a:cs typeface="Calibri"/>
                <a:sym typeface="Calibri"/>
              </a:rPr>
              <a:t>      Nederlandse systeem</a:t>
            </a:r>
            <a:endParaRPr dirty="0"/>
          </a:p>
          <a:p>
            <a:pPr marL="285750" marR="0" lvl="0" indent="-285750" algn="l" rtl="0">
              <a:spcBef>
                <a:spcPts val="0"/>
              </a:spcBef>
              <a:spcAft>
                <a:spcPts val="0"/>
              </a:spcAft>
              <a:buClr>
                <a:schemeClr val="dk1"/>
              </a:buClr>
              <a:buSzPts val="1800"/>
              <a:buFont typeface="Arial"/>
              <a:buChar char="•"/>
            </a:pPr>
            <a:r>
              <a:rPr lang="nl-NL" sz="1800" dirty="0">
                <a:solidFill>
                  <a:schemeClr val="dk1"/>
                </a:solidFill>
                <a:latin typeface="Calibri"/>
                <a:ea typeface="Calibri"/>
                <a:cs typeface="Calibri"/>
                <a:sym typeface="Calibri"/>
              </a:rPr>
              <a:t>Motivatie moet groeien met de relatie</a:t>
            </a:r>
            <a:endParaRPr dirty="0"/>
          </a:p>
          <a:p>
            <a:pPr marL="285750" marR="0" lvl="0" indent="-285750" algn="l" rtl="0">
              <a:spcBef>
                <a:spcPts val="0"/>
              </a:spcBef>
              <a:spcAft>
                <a:spcPts val="0"/>
              </a:spcAft>
              <a:buClr>
                <a:schemeClr val="dk1"/>
              </a:buClr>
              <a:buSzPts val="1800"/>
              <a:buFont typeface="Arial"/>
              <a:buChar char="•"/>
            </a:pPr>
            <a:r>
              <a:rPr lang="nl-NL" sz="1800" dirty="0">
                <a:solidFill>
                  <a:schemeClr val="dk1"/>
                </a:solidFill>
                <a:latin typeface="Calibri"/>
                <a:ea typeface="Calibri"/>
                <a:cs typeface="Calibri"/>
                <a:sym typeface="Calibri"/>
              </a:rPr>
              <a:t>Gaat uit van een machtsverhouding tussen hulpverlener, docent </a:t>
            </a:r>
            <a:r>
              <a:rPr lang="nl-NL" sz="1800" dirty="0" err="1">
                <a:solidFill>
                  <a:schemeClr val="dk1"/>
                </a:solidFill>
                <a:latin typeface="Calibri"/>
                <a:ea typeface="Calibri"/>
                <a:cs typeface="Calibri"/>
                <a:sym typeface="Calibri"/>
              </a:rPr>
              <a:t>enz</a:t>
            </a:r>
            <a:r>
              <a:rPr lang="nl-NL" sz="1800" dirty="0">
                <a:solidFill>
                  <a:schemeClr val="dk1"/>
                </a:solidFill>
                <a:latin typeface="Calibri"/>
                <a:ea typeface="Calibri"/>
                <a:cs typeface="Calibri"/>
                <a:sym typeface="Calibri"/>
              </a:rPr>
              <a:t> en hulpvrager</a:t>
            </a:r>
            <a:endParaRPr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pic>
        <p:nvPicPr>
          <p:cNvPr id="118" name="Google Shape;118;p7"/>
          <p:cNvPicPr preferRelativeResize="0"/>
          <p:nvPr/>
        </p:nvPicPr>
        <p:blipFill rotWithShape="1">
          <a:blip r:embed="rId3">
            <a:alphaModFix/>
          </a:blip>
          <a:srcRect b="24276"/>
          <a:stretch/>
        </p:blipFill>
        <p:spPr>
          <a:xfrm>
            <a:off x="261705" y="167383"/>
            <a:ext cx="1168400" cy="1096338"/>
          </a:xfrm>
          <a:prstGeom prst="rect">
            <a:avLst/>
          </a:prstGeom>
          <a:noFill/>
          <a:ln>
            <a:noFill/>
          </a:ln>
        </p:spPr>
      </p:pic>
      <p:sp>
        <p:nvSpPr>
          <p:cNvPr id="119" name="Google Shape;119;p7"/>
          <p:cNvSpPr txBox="1"/>
          <p:nvPr/>
        </p:nvSpPr>
        <p:spPr>
          <a:xfrm>
            <a:off x="2575032" y="715552"/>
            <a:ext cx="6392456"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nl-NL" sz="2400" b="1" dirty="0">
                <a:solidFill>
                  <a:schemeClr val="accent2">
                    <a:lumMod val="75000"/>
                  </a:schemeClr>
                </a:solidFill>
                <a:latin typeface="Calibri"/>
                <a:cs typeface="Calibri"/>
                <a:sym typeface="Calibri"/>
              </a:rPr>
              <a:t>Verschillen in visie op problemen en opvattingen</a:t>
            </a:r>
            <a:endParaRPr sz="2400" b="1" dirty="0">
              <a:solidFill>
                <a:schemeClr val="accent2">
                  <a:lumMod val="75000"/>
                </a:schemeClr>
              </a:solidFill>
              <a:latin typeface="Calibri"/>
              <a:cs typeface="Calibri"/>
            </a:endParaRPr>
          </a:p>
        </p:txBody>
      </p:sp>
      <p:sp>
        <p:nvSpPr>
          <p:cNvPr id="120" name="Google Shape;120;p7"/>
          <p:cNvSpPr txBox="1"/>
          <p:nvPr/>
        </p:nvSpPr>
        <p:spPr>
          <a:xfrm>
            <a:off x="845905" y="1931542"/>
            <a:ext cx="4633645" cy="31393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nl-NL" sz="1800" dirty="0">
                <a:solidFill>
                  <a:schemeClr val="dk1"/>
                </a:solidFill>
                <a:latin typeface="Calibri"/>
                <a:ea typeface="Calibri"/>
                <a:cs typeface="Calibri"/>
                <a:sym typeface="Calibri"/>
              </a:rPr>
              <a:t>Hulpverlener/ docent/ </a:t>
            </a:r>
            <a:r>
              <a:rPr lang="nl-NL" sz="1800" dirty="0" err="1">
                <a:solidFill>
                  <a:schemeClr val="dk1"/>
                </a:solidFill>
                <a:latin typeface="Calibri"/>
                <a:ea typeface="Calibri"/>
                <a:cs typeface="Calibri"/>
                <a:sym typeface="Calibri"/>
              </a:rPr>
              <a:t>enz</a:t>
            </a:r>
            <a:r>
              <a:rPr lang="nl-NL" sz="1800" dirty="0">
                <a:solidFill>
                  <a:schemeClr val="dk1"/>
                </a:solidFill>
                <a:latin typeface="Calibri"/>
                <a:ea typeface="Calibri"/>
                <a:cs typeface="Calibri"/>
                <a:sym typeface="Calibri"/>
              </a:rPr>
              <a:t> (interne oriëntatie)</a:t>
            </a:r>
            <a:endParaRPr dirty="0"/>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a:p>
            <a:pPr marL="0" marR="0" lvl="0" indent="0" algn="l" rtl="0">
              <a:spcBef>
                <a:spcPts val="0"/>
              </a:spcBef>
              <a:spcAft>
                <a:spcPts val="0"/>
              </a:spcAft>
              <a:buNone/>
            </a:pPr>
            <a:r>
              <a:rPr lang="nl-NL" sz="1800" dirty="0">
                <a:solidFill>
                  <a:schemeClr val="dk1"/>
                </a:solidFill>
                <a:latin typeface="Calibri"/>
                <a:ea typeface="Calibri"/>
                <a:cs typeface="Calibri"/>
                <a:sym typeface="Calibri"/>
              </a:rPr>
              <a:t>Meer gericht op:</a:t>
            </a:r>
            <a:endParaRPr dirty="0"/>
          </a:p>
          <a:p>
            <a:pPr marL="285750" marR="0" lvl="0" indent="-285750" algn="l" rtl="0">
              <a:spcBef>
                <a:spcPts val="0"/>
              </a:spcBef>
              <a:spcAft>
                <a:spcPts val="0"/>
              </a:spcAft>
              <a:buClr>
                <a:schemeClr val="dk1"/>
              </a:buClr>
              <a:buSzPts val="1800"/>
              <a:buFont typeface="Arial"/>
              <a:buChar char="•"/>
            </a:pPr>
            <a:r>
              <a:rPr lang="nl-NL" sz="1800" dirty="0">
                <a:solidFill>
                  <a:schemeClr val="dk1"/>
                </a:solidFill>
                <a:latin typeface="Calibri"/>
                <a:ea typeface="Calibri"/>
                <a:cs typeface="Calibri"/>
                <a:sym typeface="Calibri"/>
              </a:rPr>
              <a:t>Problemen en oplossingen zijn een </a:t>
            </a:r>
            <a:endParaRPr dirty="0"/>
          </a:p>
          <a:p>
            <a:pPr marL="0" marR="0" lvl="0" indent="0" algn="l" rtl="0">
              <a:spcBef>
                <a:spcPts val="0"/>
              </a:spcBef>
              <a:spcAft>
                <a:spcPts val="0"/>
              </a:spcAft>
              <a:buNone/>
            </a:pPr>
            <a:r>
              <a:rPr lang="nl-NL" sz="1800" dirty="0">
                <a:solidFill>
                  <a:schemeClr val="dk1"/>
                </a:solidFill>
                <a:latin typeface="Calibri"/>
                <a:ea typeface="Calibri"/>
                <a:cs typeface="Calibri"/>
                <a:sym typeface="Calibri"/>
              </a:rPr>
              <a:t>      individuele verantwoordelijkheid</a:t>
            </a:r>
            <a:endParaRPr dirty="0"/>
          </a:p>
          <a:p>
            <a:pPr marL="285750" marR="0" lvl="0" indent="-285750" algn="l" rtl="0">
              <a:spcBef>
                <a:spcPts val="0"/>
              </a:spcBef>
              <a:spcAft>
                <a:spcPts val="0"/>
              </a:spcAft>
              <a:buClr>
                <a:schemeClr val="dk1"/>
              </a:buClr>
              <a:buSzPts val="1800"/>
              <a:buFont typeface="Arial"/>
              <a:buChar char="•"/>
            </a:pPr>
            <a:r>
              <a:rPr lang="nl-NL" sz="1800" dirty="0">
                <a:solidFill>
                  <a:schemeClr val="dk1"/>
                </a:solidFill>
                <a:latin typeface="Calibri"/>
                <a:ea typeface="Calibri"/>
                <a:cs typeface="Calibri"/>
                <a:sym typeface="Calibri"/>
              </a:rPr>
              <a:t>Onderzoek van innerlijke processen</a:t>
            </a:r>
            <a:endParaRPr dirty="0"/>
          </a:p>
          <a:p>
            <a:pPr marL="285750" marR="0" lvl="0" indent="-285750" algn="l" rtl="0">
              <a:spcBef>
                <a:spcPts val="0"/>
              </a:spcBef>
              <a:spcAft>
                <a:spcPts val="0"/>
              </a:spcAft>
              <a:buClr>
                <a:schemeClr val="dk1"/>
              </a:buClr>
              <a:buSzPts val="1800"/>
              <a:buFont typeface="Arial"/>
              <a:buChar char="•"/>
            </a:pPr>
            <a:r>
              <a:rPr lang="nl-NL" sz="1800" dirty="0">
                <a:solidFill>
                  <a:schemeClr val="dk1"/>
                </a:solidFill>
                <a:latin typeface="Calibri"/>
                <a:ea typeface="Calibri"/>
                <a:cs typeface="Calibri"/>
                <a:sym typeface="Calibri"/>
              </a:rPr>
              <a:t>Inzicht en gevoelens</a:t>
            </a:r>
            <a:endParaRPr dirty="0"/>
          </a:p>
          <a:p>
            <a:pPr marL="285750" marR="0" lvl="0" indent="-285750" algn="l" rtl="0">
              <a:spcBef>
                <a:spcPts val="0"/>
              </a:spcBef>
              <a:spcAft>
                <a:spcPts val="0"/>
              </a:spcAft>
              <a:buClr>
                <a:schemeClr val="dk1"/>
              </a:buClr>
              <a:buSzPts val="1800"/>
              <a:buFont typeface="Arial"/>
              <a:buChar char="•"/>
            </a:pPr>
            <a:r>
              <a:rPr lang="nl-NL" sz="1800" dirty="0">
                <a:solidFill>
                  <a:schemeClr val="dk1"/>
                </a:solidFill>
                <a:latin typeface="Calibri"/>
                <a:ea typeface="Calibri"/>
                <a:cs typeface="Calibri"/>
                <a:sym typeface="Calibri"/>
              </a:rPr>
              <a:t>Individuele groei en ontplooiing</a:t>
            </a:r>
            <a:endParaRPr dirty="0"/>
          </a:p>
          <a:p>
            <a:pPr marL="285750" marR="0" lvl="0" indent="-285750" algn="l" rtl="0">
              <a:spcBef>
                <a:spcPts val="0"/>
              </a:spcBef>
              <a:spcAft>
                <a:spcPts val="0"/>
              </a:spcAft>
              <a:buClr>
                <a:schemeClr val="dk1"/>
              </a:buClr>
              <a:buSzPts val="1800"/>
              <a:buFont typeface="Arial"/>
              <a:buChar char="•"/>
            </a:pPr>
            <a:r>
              <a:rPr lang="nl-NL" sz="1800" dirty="0">
                <a:solidFill>
                  <a:schemeClr val="dk1"/>
                </a:solidFill>
                <a:latin typeface="Calibri"/>
                <a:ea typeface="Calibri"/>
                <a:cs typeface="Calibri"/>
                <a:sym typeface="Calibri"/>
              </a:rPr>
              <a:t>Autonomie eigen keuzes, zelfredzaamheid</a:t>
            </a:r>
            <a:endParaRPr dirty="0"/>
          </a:p>
          <a:p>
            <a:pPr marL="0" marR="0" lvl="0" indent="0" algn="l" rtl="0">
              <a:spcBef>
                <a:spcPts val="0"/>
              </a:spcBef>
              <a:spcAft>
                <a:spcPts val="0"/>
              </a:spcAft>
              <a:buNone/>
            </a:pPr>
            <a:r>
              <a:rPr lang="nl-NL" sz="1800" dirty="0">
                <a:solidFill>
                  <a:schemeClr val="dk1"/>
                </a:solidFill>
                <a:latin typeface="Calibri"/>
                <a:ea typeface="Calibri"/>
                <a:cs typeface="Calibri"/>
                <a:sym typeface="Calibri"/>
              </a:rPr>
              <a:t>      en individuele verantwoordelijkheid</a:t>
            </a:r>
            <a:endParaRPr dirty="0"/>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p:txBody>
      </p:sp>
      <p:sp>
        <p:nvSpPr>
          <p:cNvPr id="121" name="Google Shape;121;p7"/>
          <p:cNvSpPr txBox="1"/>
          <p:nvPr/>
        </p:nvSpPr>
        <p:spPr>
          <a:xfrm>
            <a:off x="6096000" y="1931542"/>
            <a:ext cx="5232138" cy="369331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nl-NL" sz="1800" dirty="0">
                <a:solidFill>
                  <a:schemeClr val="dk1"/>
                </a:solidFill>
                <a:latin typeface="Calibri"/>
                <a:ea typeface="Calibri"/>
                <a:cs typeface="Calibri"/>
                <a:sym typeface="Calibri"/>
              </a:rPr>
              <a:t>Persoon met migratieachtergrond (externe oriëntatie)</a:t>
            </a:r>
            <a:endParaRPr dirty="0"/>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a:p>
            <a:pPr marL="0" marR="0" lvl="0" indent="0" algn="l" rtl="0">
              <a:spcBef>
                <a:spcPts val="0"/>
              </a:spcBef>
              <a:spcAft>
                <a:spcPts val="0"/>
              </a:spcAft>
              <a:buNone/>
            </a:pPr>
            <a:r>
              <a:rPr lang="nl-NL" sz="1800" dirty="0">
                <a:solidFill>
                  <a:schemeClr val="dk1"/>
                </a:solidFill>
                <a:latin typeface="Calibri"/>
                <a:ea typeface="Calibri"/>
                <a:cs typeface="Calibri"/>
                <a:sym typeface="Calibri"/>
              </a:rPr>
              <a:t>Meer gericht op:</a:t>
            </a:r>
            <a:endParaRPr dirty="0"/>
          </a:p>
          <a:p>
            <a:pPr marL="285750" marR="0" lvl="0" indent="-285750" algn="l" rtl="0">
              <a:spcBef>
                <a:spcPts val="0"/>
              </a:spcBef>
              <a:spcAft>
                <a:spcPts val="0"/>
              </a:spcAft>
              <a:buClr>
                <a:schemeClr val="dk1"/>
              </a:buClr>
              <a:buSzPts val="1800"/>
              <a:buFont typeface="Arial"/>
              <a:buChar char="•"/>
            </a:pPr>
            <a:r>
              <a:rPr lang="nl-NL" sz="1800" dirty="0">
                <a:solidFill>
                  <a:schemeClr val="dk1"/>
                </a:solidFill>
                <a:latin typeface="Calibri"/>
                <a:ea typeface="Calibri"/>
                <a:cs typeface="Calibri"/>
                <a:sym typeface="Calibri"/>
              </a:rPr>
              <a:t>Problemen en oplossingen zijn fenomenen buiten</a:t>
            </a:r>
            <a:endParaRPr dirty="0"/>
          </a:p>
          <a:p>
            <a:pPr marL="0" marR="0" lvl="0" indent="0" algn="l" rtl="0">
              <a:spcBef>
                <a:spcPts val="0"/>
              </a:spcBef>
              <a:spcAft>
                <a:spcPts val="0"/>
              </a:spcAft>
              <a:buNone/>
            </a:pPr>
            <a:r>
              <a:rPr lang="nl-NL" sz="1800" dirty="0">
                <a:solidFill>
                  <a:schemeClr val="dk1"/>
                </a:solidFill>
                <a:latin typeface="Calibri"/>
                <a:ea typeface="Calibri"/>
                <a:cs typeface="Calibri"/>
                <a:sym typeface="Calibri"/>
              </a:rPr>
              <a:t>      het individu, in de context</a:t>
            </a:r>
            <a:endParaRPr dirty="0"/>
          </a:p>
          <a:p>
            <a:pPr marL="285750" marR="0" lvl="0" indent="-285750" algn="l" rtl="0">
              <a:spcBef>
                <a:spcPts val="0"/>
              </a:spcBef>
              <a:spcAft>
                <a:spcPts val="0"/>
              </a:spcAft>
              <a:buClr>
                <a:schemeClr val="dk1"/>
              </a:buClr>
              <a:buSzPts val="1800"/>
              <a:buFont typeface="Arial"/>
              <a:buChar char="•"/>
            </a:pPr>
            <a:r>
              <a:rPr lang="nl-NL" sz="1800" dirty="0">
                <a:solidFill>
                  <a:schemeClr val="dk1"/>
                </a:solidFill>
                <a:latin typeface="Calibri"/>
                <a:ea typeface="Calibri"/>
                <a:cs typeface="Calibri"/>
                <a:sym typeface="Calibri"/>
              </a:rPr>
              <a:t>Oplossen van externe of relationele obstakels</a:t>
            </a:r>
            <a:endParaRPr dirty="0"/>
          </a:p>
          <a:p>
            <a:pPr marL="285750" marR="0" lvl="0" indent="-285750" algn="l" rtl="0">
              <a:spcBef>
                <a:spcPts val="0"/>
              </a:spcBef>
              <a:spcAft>
                <a:spcPts val="0"/>
              </a:spcAft>
              <a:buClr>
                <a:schemeClr val="dk1"/>
              </a:buClr>
              <a:buSzPts val="1800"/>
              <a:buFont typeface="Arial"/>
              <a:buChar char="•"/>
            </a:pPr>
            <a:r>
              <a:rPr lang="nl-NL" sz="1800" dirty="0">
                <a:solidFill>
                  <a:schemeClr val="dk1"/>
                </a:solidFill>
                <a:latin typeface="Calibri"/>
                <a:ea typeface="Calibri"/>
                <a:cs typeface="Calibri"/>
                <a:sym typeface="Calibri"/>
              </a:rPr>
              <a:t>Acties (bijvoorbeeld rituelen)</a:t>
            </a:r>
            <a:endParaRPr dirty="0"/>
          </a:p>
          <a:p>
            <a:pPr marL="285750" marR="0" lvl="0" indent="-285750" algn="l" rtl="0">
              <a:spcBef>
                <a:spcPts val="0"/>
              </a:spcBef>
              <a:spcAft>
                <a:spcPts val="0"/>
              </a:spcAft>
              <a:buClr>
                <a:schemeClr val="dk1"/>
              </a:buClr>
              <a:buSzPts val="1800"/>
              <a:buFont typeface="Arial"/>
              <a:buChar char="•"/>
            </a:pPr>
            <a:r>
              <a:rPr lang="nl-NL" sz="1800" dirty="0">
                <a:solidFill>
                  <a:schemeClr val="dk1"/>
                </a:solidFill>
                <a:latin typeface="Calibri"/>
                <a:ea typeface="Calibri"/>
                <a:cs typeface="Calibri"/>
                <a:sym typeface="Calibri"/>
              </a:rPr>
              <a:t>Herstellen van de harmonie in relaties</a:t>
            </a:r>
            <a:endParaRPr dirty="0"/>
          </a:p>
          <a:p>
            <a:pPr marL="285750" marR="0" lvl="0" indent="-285750" algn="l" rtl="0">
              <a:spcBef>
                <a:spcPts val="0"/>
              </a:spcBef>
              <a:spcAft>
                <a:spcPts val="0"/>
              </a:spcAft>
              <a:buClr>
                <a:schemeClr val="dk1"/>
              </a:buClr>
              <a:buSzPts val="1800"/>
              <a:buFont typeface="Arial"/>
              <a:buChar char="•"/>
            </a:pPr>
            <a:r>
              <a:rPr lang="nl-NL" sz="1800" dirty="0">
                <a:solidFill>
                  <a:schemeClr val="dk1"/>
                </a:solidFill>
                <a:latin typeface="Calibri"/>
                <a:ea typeface="Calibri"/>
                <a:cs typeface="Calibri"/>
                <a:sym typeface="Calibri"/>
              </a:rPr>
              <a:t>De groep, rollen, codes, gedrag dat de groep in</a:t>
            </a:r>
            <a:endParaRPr dirty="0"/>
          </a:p>
          <a:p>
            <a:pPr marL="0" marR="0" lvl="0" indent="0" algn="l" rtl="0">
              <a:spcBef>
                <a:spcPts val="0"/>
              </a:spcBef>
              <a:spcAft>
                <a:spcPts val="0"/>
              </a:spcAft>
              <a:buNone/>
            </a:pPr>
            <a:r>
              <a:rPr lang="nl-NL" sz="1800" dirty="0">
                <a:solidFill>
                  <a:schemeClr val="dk1"/>
                </a:solidFill>
                <a:latin typeface="Calibri"/>
                <a:ea typeface="Calibri"/>
                <a:cs typeface="Calibri"/>
                <a:sym typeface="Calibri"/>
              </a:rPr>
              <a:t>      stand houdt. Individu is verantwoordelijk voor de </a:t>
            </a:r>
            <a:endParaRPr dirty="0"/>
          </a:p>
          <a:p>
            <a:pPr marL="0" marR="0" lvl="0" indent="0" algn="l" rtl="0">
              <a:spcBef>
                <a:spcPts val="0"/>
              </a:spcBef>
              <a:spcAft>
                <a:spcPts val="0"/>
              </a:spcAft>
              <a:buNone/>
            </a:pPr>
            <a:r>
              <a:rPr lang="nl-NL" sz="1800" dirty="0">
                <a:solidFill>
                  <a:schemeClr val="dk1"/>
                </a:solidFill>
                <a:latin typeface="Calibri"/>
                <a:ea typeface="Calibri"/>
                <a:cs typeface="Calibri"/>
                <a:sym typeface="Calibri"/>
              </a:rPr>
              <a:t>      groep</a:t>
            </a:r>
            <a:endParaRPr dirty="0"/>
          </a:p>
          <a:p>
            <a:pPr marL="285750" marR="0" lvl="0" indent="-171450" algn="l" rtl="0">
              <a:spcBef>
                <a:spcPts val="0"/>
              </a:spcBef>
              <a:spcAft>
                <a:spcPts val="0"/>
              </a:spcAft>
              <a:buClr>
                <a:schemeClr val="dk1"/>
              </a:buClr>
              <a:buSzPts val="1800"/>
              <a:buFont typeface="Arial"/>
              <a:buNone/>
            </a:pPr>
            <a:endParaRPr sz="1800" dirty="0">
              <a:solidFill>
                <a:schemeClr val="dk1"/>
              </a:solidFill>
              <a:latin typeface="Calibri"/>
              <a:ea typeface="Calibri"/>
              <a:cs typeface="Calibri"/>
              <a:sym typeface="Calibri"/>
            </a:endParaRPr>
          </a:p>
          <a:p>
            <a:pPr marL="285750" marR="0" lvl="0" indent="-171450" algn="l" rtl="0">
              <a:spcBef>
                <a:spcPts val="0"/>
              </a:spcBef>
              <a:spcAft>
                <a:spcPts val="0"/>
              </a:spcAft>
              <a:buClr>
                <a:schemeClr val="dk1"/>
              </a:buClr>
              <a:buSzPts val="1800"/>
              <a:buFont typeface="Arial"/>
              <a:buNone/>
            </a:pPr>
            <a:endParaRPr sz="1800" dirty="0">
              <a:solidFill>
                <a:schemeClr val="dk1"/>
              </a:solidFill>
              <a:latin typeface="Calibri"/>
              <a:ea typeface="Calibri"/>
              <a:cs typeface="Calibri"/>
              <a:sym typeface="Calibri"/>
            </a:endParaRPr>
          </a:p>
        </p:txBody>
      </p:sp>
    </p:spTree>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pic>
        <p:nvPicPr>
          <p:cNvPr id="126" name="Google Shape;126;p8"/>
          <p:cNvPicPr preferRelativeResize="0"/>
          <p:nvPr/>
        </p:nvPicPr>
        <p:blipFill rotWithShape="1">
          <a:blip r:embed="rId3">
            <a:alphaModFix/>
          </a:blip>
          <a:srcRect b="24276"/>
          <a:stretch/>
        </p:blipFill>
        <p:spPr>
          <a:xfrm>
            <a:off x="261705" y="167383"/>
            <a:ext cx="1168400" cy="1096338"/>
          </a:xfrm>
          <a:prstGeom prst="rect">
            <a:avLst/>
          </a:prstGeom>
          <a:noFill/>
          <a:ln>
            <a:noFill/>
          </a:ln>
        </p:spPr>
      </p:pic>
      <p:sp>
        <p:nvSpPr>
          <p:cNvPr id="127" name="Google Shape;127;p8"/>
          <p:cNvSpPr txBox="1"/>
          <p:nvPr/>
        </p:nvSpPr>
        <p:spPr>
          <a:xfrm>
            <a:off x="3804154" y="802056"/>
            <a:ext cx="3765711"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nl-NL" sz="2400" b="1" dirty="0">
                <a:solidFill>
                  <a:schemeClr val="accent2">
                    <a:lumMod val="75000"/>
                  </a:schemeClr>
                </a:solidFill>
                <a:latin typeface="Calibri"/>
                <a:cs typeface="Calibri"/>
                <a:sym typeface="Calibri"/>
              </a:rPr>
              <a:t>Verschillen in communicatie</a:t>
            </a:r>
            <a:endParaRPr sz="2400" b="1" dirty="0">
              <a:solidFill>
                <a:schemeClr val="accent2">
                  <a:lumMod val="75000"/>
                </a:schemeClr>
              </a:solidFill>
              <a:latin typeface="Calibri"/>
              <a:cs typeface="Calibri"/>
            </a:endParaRPr>
          </a:p>
        </p:txBody>
      </p:sp>
      <p:sp>
        <p:nvSpPr>
          <p:cNvPr id="128" name="Google Shape;128;p8"/>
          <p:cNvSpPr txBox="1"/>
          <p:nvPr/>
        </p:nvSpPr>
        <p:spPr>
          <a:xfrm>
            <a:off x="845905" y="1889435"/>
            <a:ext cx="5486399" cy="369331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nl-NL" sz="1800" dirty="0">
                <a:solidFill>
                  <a:schemeClr val="dk1"/>
                </a:solidFill>
                <a:latin typeface="Calibri"/>
                <a:ea typeface="Calibri"/>
                <a:cs typeface="Calibri"/>
                <a:sym typeface="Calibri"/>
              </a:rPr>
              <a:t>Hulpverlener (‘ik-cultuur’)</a:t>
            </a:r>
            <a:endParaRPr dirty="0"/>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a:p>
            <a:pPr marL="0" marR="0" lvl="0" indent="0" algn="l" rtl="0">
              <a:spcBef>
                <a:spcPts val="0"/>
              </a:spcBef>
              <a:spcAft>
                <a:spcPts val="0"/>
              </a:spcAft>
              <a:buNone/>
            </a:pPr>
            <a:r>
              <a:rPr lang="nl-NL" sz="1800" dirty="0">
                <a:solidFill>
                  <a:schemeClr val="dk1"/>
                </a:solidFill>
                <a:latin typeface="Calibri"/>
                <a:ea typeface="Calibri"/>
                <a:cs typeface="Calibri"/>
                <a:sym typeface="Calibri"/>
              </a:rPr>
              <a:t>Meer gericht op:</a:t>
            </a:r>
            <a:endParaRPr dirty="0"/>
          </a:p>
          <a:p>
            <a:pPr marL="285750" marR="0" lvl="0" indent="-285750" algn="l" rtl="0">
              <a:spcBef>
                <a:spcPts val="0"/>
              </a:spcBef>
              <a:spcAft>
                <a:spcPts val="0"/>
              </a:spcAft>
              <a:buClr>
                <a:schemeClr val="dk1"/>
              </a:buClr>
              <a:buSzPts val="1800"/>
              <a:buFont typeface="Arial"/>
              <a:buChar char="•"/>
            </a:pPr>
            <a:r>
              <a:rPr lang="nl-NL" sz="1800" dirty="0">
                <a:solidFill>
                  <a:schemeClr val="dk1"/>
                </a:solidFill>
                <a:latin typeface="Calibri"/>
                <a:ea typeface="Calibri"/>
                <a:cs typeface="Calibri"/>
                <a:sym typeface="Calibri"/>
              </a:rPr>
              <a:t>Zelfpresentatie en eigen mening</a:t>
            </a:r>
            <a:endParaRPr dirty="0"/>
          </a:p>
          <a:p>
            <a:pPr marL="285750" marR="0" lvl="0" indent="-285750" algn="l" rtl="0">
              <a:spcBef>
                <a:spcPts val="0"/>
              </a:spcBef>
              <a:spcAft>
                <a:spcPts val="0"/>
              </a:spcAft>
              <a:buClr>
                <a:schemeClr val="dk1"/>
              </a:buClr>
              <a:buSzPts val="1800"/>
              <a:buFont typeface="Arial"/>
              <a:buChar char="•"/>
            </a:pPr>
            <a:r>
              <a:rPr lang="nl-NL" sz="1800" dirty="0">
                <a:solidFill>
                  <a:schemeClr val="dk1"/>
                </a:solidFill>
                <a:latin typeface="Calibri"/>
                <a:ea typeface="Calibri"/>
                <a:cs typeface="Calibri"/>
                <a:sym typeface="Calibri"/>
              </a:rPr>
              <a:t>Uitpraten, uitwerken van conflicten</a:t>
            </a:r>
            <a:endParaRPr dirty="0"/>
          </a:p>
          <a:p>
            <a:pPr marL="285750" marR="0" lvl="0" indent="-285750" algn="l" rtl="0">
              <a:spcBef>
                <a:spcPts val="0"/>
              </a:spcBef>
              <a:spcAft>
                <a:spcPts val="0"/>
              </a:spcAft>
              <a:buClr>
                <a:schemeClr val="dk1"/>
              </a:buClr>
              <a:buSzPts val="1800"/>
              <a:buFont typeface="Arial"/>
              <a:buChar char="•"/>
            </a:pPr>
            <a:r>
              <a:rPr lang="nl-NL" sz="1800" dirty="0">
                <a:solidFill>
                  <a:schemeClr val="dk1"/>
                </a:solidFill>
                <a:latin typeface="Calibri"/>
                <a:ea typeface="Calibri"/>
                <a:cs typeface="Calibri"/>
                <a:sym typeface="Calibri"/>
              </a:rPr>
              <a:t>Directe communicatie</a:t>
            </a:r>
            <a:endParaRPr dirty="0"/>
          </a:p>
          <a:p>
            <a:pPr marL="285750" marR="0" lvl="0" indent="-285750" algn="l" rtl="0">
              <a:spcBef>
                <a:spcPts val="0"/>
              </a:spcBef>
              <a:spcAft>
                <a:spcPts val="0"/>
              </a:spcAft>
              <a:buClr>
                <a:schemeClr val="dk1"/>
              </a:buClr>
              <a:buSzPts val="1800"/>
              <a:buFont typeface="Arial"/>
              <a:buChar char="•"/>
            </a:pPr>
            <a:r>
              <a:rPr lang="nl-NL" sz="1800" dirty="0">
                <a:solidFill>
                  <a:schemeClr val="dk1"/>
                </a:solidFill>
                <a:latin typeface="Calibri"/>
                <a:ea typeface="Calibri"/>
                <a:cs typeface="Calibri"/>
                <a:sym typeface="Calibri"/>
              </a:rPr>
              <a:t>Inhoudelijk gericht:</a:t>
            </a:r>
            <a:endParaRPr dirty="0"/>
          </a:p>
          <a:p>
            <a:pPr marL="0" marR="0" lvl="0" indent="0" algn="l" rtl="0">
              <a:spcBef>
                <a:spcPts val="0"/>
              </a:spcBef>
              <a:spcAft>
                <a:spcPts val="0"/>
              </a:spcAft>
              <a:buNone/>
            </a:pPr>
            <a:r>
              <a:rPr lang="nl-NL" sz="1800" dirty="0">
                <a:solidFill>
                  <a:schemeClr val="dk1"/>
                </a:solidFill>
                <a:latin typeface="Calibri"/>
                <a:ea typeface="Calibri"/>
                <a:cs typeface="Calibri"/>
                <a:sym typeface="Calibri"/>
              </a:rPr>
              <a:t>	* </a:t>
            </a:r>
            <a:r>
              <a:rPr lang="nl-NL" sz="1800" i="1" dirty="0">
                <a:solidFill>
                  <a:schemeClr val="dk1"/>
                </a:solidFill>
                <a:latin typeface="Calibri"/>
                <a:ea typeface="Calibri"/>
                <a:cs typeface="Calibri"/>
                <a:sym typeface="Calibri"/>
              </a:rPr>
              <a:t>Nadruk op inhoud</a:t>
            </a:r>
            <a:endParaRPr dirty="0"/>
          </a:p>
          <a:p>
            <a:pPr marL="0" marR="0" lvl="0" indent="0" algn="l" rtl="0">
              <a:spcBef>
                <a:spcPts val="0"/>
              </a:spcBef>
              <a:spcAft>
                <a:spcPts val="0"/>
              </a:spcAft>
              <a:buNone/>
            </a:pPr>
            <a:r>
              <a:rPr lang="nl-NL" sz="1800" i="1" dirty="0">
                <a:solidFill>
                  <a:schemeClr val="dk1"/>
                </a:solidFill>
                <a:latin typeface="Calibri"/>
                <a:ea typeface="Calibri"/>
                <a:cs typeface="Calibri"/>
                <a:sym typeface="Calibri"/>
              </a:rPr>
              <a:t>	* Scheiding persoonlijk en zakelijk</a:t>
            </a:r>
            <a:endParaRPr dirty="0"/>
          </a:p>
          <a:p>
            <a:pPr marL="0" marR="0" lvl="0" indent="0" algn="l" rtl="0">
              <a:spcBef>
                <a:spcPts val="0"/>
              </a:spcBef>
              <a:spcAft>
                <a:spcPts val="0"/>
              </a:spcAft>
              <a:buNone/>
            </a:pPr>
            <a:r>
              <a:rPr lang="nl-NL" sz="1800" i="1" dirty="0">
                <a:solidFill>
                  <a:schemeClr val="dk1"/>
                </a:solidFill>
                <a:latin typeface="Calibri"/>
                <a:ea typeface="Calibri"/>
                <a:cs typeface="Calibri"/>
                <a:sym typeface="Calibri"/>
              </a:rPr>
              <a:t>	* Persoonlijke reacties en inhoudelijke</a:t>
            </a:r>
            <a:endParaRPr dirty="0"/>
          </a:p>
          <a:p>
            <a:pPr marL="0" marR="0" lvl="0" indent="0" algn="l" rtl="0">
              <a:spcBef>
                <a:spcPts val="0"/>
              </a:spcBef>
              <a:spcAft>
                <a:spcPts val="0"/>
              </a:spcAft>
              <a:buNone/>
            </a:pPr>
            <a:r>
              <a:rPr lang="nl-NL" sz="1800" i="1" dirty="0">
                <a:solidFill>
                  <a:schemeClr val="dk1"/>
                </a:solidFill>
                <a:latin typeface="Calibri"/>
                <a:ea typeface="Calibri"/>
                <a:cs typeface="Calibri"/>
                <a:sym typeface="Calibri"/>
              </a:rPr>
              <a:t>	   argumenten</a:t>
            </a:r>
            <a:endParaRPr dirty="0"/>
          </a:p>
          <a:p>
            <a:pPr marL="0" marR="0" lvl="0" indent="0" algn="l" rtl="0">
              <a:spcBef>
                <a:spcPts val="0"/>
              </a:spcBef>
              <a:spcAft>
                <a:spcPts val="0"/>
              </a:spcAft>
              <a:buNone/>
            </a:pPr>
            <a:r>
              <a:rPr lang="nl-NL" sz="1800" i="1" dirty="0">
                <a:solidFill>
                  <a:schemeClr val="dk1"/>
                </a:solidFill>
                <a:latin typeface="Calibri"/>
                <a:ea typeface="Calibri"/>
                <a:cs typeface="Calibri"/>
                <a:sym typeface="Calibri"/>
              </a:rPr>
              <a:t>	* Aandacht voor inhoud en individualiteit</a:t>
            </a:r>
            <a:endParaRPr sz="1800" dirty="0">
              <a:solidFill>
                <a:schemeClr val="dk1"/>
              </a:solidFill>
              <a:latin typeface="Calibri"/>
              <a:ea typeface="Calibri"/>
              <a:cs typeface="Calibri"/>
              <a:sym typeface="Calibri"/>
            </a:endParaRPr>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p:txBody>
      </p:sp>
      <p:sp>
        <p:nvSpPr>
          <p:cNvPr id="129" name="Google Shape;129;p8"/>
          <p:cNvSpPr txBox="1"/>
          <p:nvPr/>
        </p:nvSpPr>
        <p:spPr>
          <a:xfrm>
            <a:off x="6332304" y="1889435"/>
            <a:ext cx="5264919" cy="34163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nl-NL" sz="1800" dirty="0">
                <a:solidFill>
                  <a:schemeClr val="dk1"/>
                </a:solidFill>
                <a:latin typeface="Calibri"/>
                <a:ea typeface="Calibri"/>
                <a:cs typeface="Calibri"/>
                <a:sym typeface="Calibri"/>
              </a:rPr>
              <a:t>Persoon met migratieachtergrond (externe oriëntatie)</a:t>
            </a:r>
            <a:endParaRPr dirty="0"/>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a:p>
            <a:pPr marL="0" marR="0" lvl="0" indent="0" algn="l" rtl="0">
              <a:spcBef>
                <a:spcPts val="0"/>
              </a:spcBef>
              <a:spcAft>
                <a:spcPts val="0"/>
              </a:spcAft>
              <a:buNone/>
            </a:pPr>
            <a:r>
              <a:rPr lang="nl-NL" sz="1800" dirty="0">
                <a:solidFill>
                  <a:schemeClr val="dk1"/>
                </a:solidFill>
                <a:latin typeface="Calibri"/>
                <a:ea typeface="Calibri"/>
                <a:cs typeface="Calibri"/>
                <a:sym typeface="Calibri"/>
              </a:rPr>
              <a:t>Meer gericht op:</a:t>
            </a:r>
            <a:endParaRPr dirty="0"/>
          </a:p>
          <a:p>
            <a:pPr marL="285750" marR="0" lvl="0" indent="-285750" algn="l" rtl="0">
              <a:spcBef>
                <a:spcPts val="0"/>
              </a:spcBef>
              <a:spcAft>
                <a:spcPts val="0"/>
              </a:spcAft>
              <a:buClr>
                <a:schemeClr val="dk1"/>
              </a:buClr>
              <a:buSzPts val="1800"/>
              <a:buFont typeface="Arial"/>
              <a:buChar char="•"/>
            </a:pPr>
            <a:r>
              <a:rPr lang="nl-NL" sz="1800" dirty="0">
                <a:solidFill>
                  <a:schemeClr val="dk1"/>
                </a:solidFill>
                <a:latin typeface="Calibri"/>
                <a:ea typeface="Calibri"/>
                <a:cs typeface="Calibri"/>
                <a:sym typeface="Calibri"/>
              </a:rPr>
              <a:t>Ondersteunen en bevestigen van groepsnormen</a:t>
            </a:r>
            <a:endParaRPr dirty="0"/>
          </a:p>
          <a:p>
            <a:pPr marL="285750" marR="0" lvl="0" indent="-285750" algn="l" rtl="0">
              <a:spcBef>
                <a:spcPts val="0"/>
              </a:spcBef>
              <a:spcAft>
                <a:spcPts val="0"/>
              </a:spcAft>
              <a:buClr>
                <a:schemeClr val="dk1"/>
              </a:buClr>
              <a:buSzPts val="1800"/>
              <a:buFont typeface="Arial"/>
              <a:buChar char="•"/>
            </a:pPr>
            <a:r>
              <a:rPr lang="nl-NL" sz="1800" dirty="0">
                <a:solidFill>
                  <a:schemeClr val="dk1"/>
                </a:solidFill>
                <a:latin typeface="Calibri"/>
                <a:ea typeface="Calibri"/>
                <a:cs typeface="Calibri"/>
                <a:sym typeface="Calibri"/>
              </a:rPr>
              <a:t>Complexiteit toedekken</a:t>
            </a:r>
            <a:endParaRPr dirty="0"/>
          </a:p>
          <a:p>
            <a:pPr marL="285750" marR="0" lvl="0" indent="-285750" algn="l" rtl="0">
              <a:spcBef>
                <a:spcPts val="0"/>
              </a:spcBef>
              <a:spcAft>
                <a:spcPts val="0"/>
              </a:spcAft>
              <a:buClr>
                <a:schemeClr val="dk1"/>
              </a:buClr>
              <a:buSzPts val="1800"/>
              <a:buFont typeface="Arial"/>
              <a:buChar char="•"/>
            </a:pPr>
            <a:r>
              <a:rPr lang="nl-NL" sz="1800" dirty="0">
                <a:solidFill>
                  <a:schemeClr val="dk1"/>
                </a:solidFill>
                <a:latin typeface="Calibri"/>
                <a:ea typeface="Calibri"/>
                <a:cs typeface="Calibri"/>
                <a:sym typeface="Calibri"/>
              </a:rPr>
              <a:t>Conflicten toedekken</a:t>
            </a:r>
            <a:endParaRPr dirty="0"/>
          </a:p>
          <a:p>
            <a:pPr marL="285750" marR="0" lvl="0" indent="-285750" algn="l" rtl="0">
              <a:spcBef>
                <a:spcPts val="0"/>
              </a:spcBef>
              <a:spcAft>
                <a:spcPts val="0"/>
              </a:spcAft>
              <a:buClr>
                <a:schemeClr val="dk1"/>
              </a:buClr>
              <a:buSzPts val="1800"/>
              <a:buFont typeface="Arial"/>
              <a:buChar char="•"/>
            </a:pPr>
            <a:r>
              <a:rPr lang="nl-NL" sz="1800" dirty="0">
                <a:solidFill>
                  <a:schemeClr val="dk1"/>
                </a:solidFill>
                <a:latin typeface="Calibri"/>
                <a:ea typeface="Calibri"/>
                <a:cs typeface="Calibri"/>
                <a:sym typeface="Calibri"/>
              </a:rPr>
              <a:t>Indirecte communicatie</a:t>
            </a:r>
            <a:endParaRPr dirty="0"/>
          </a:p>
          <a:p>
            <a:pPr marL="285750" marR="0" lvl="0" indent="-285750" algn="l" rtl="0">
              <a:spcBef>
                <a:spcPts val="0"/>
              </a:spcBef>
              <a:spcAft>
                <a:spcPts val="0"/>
              </a:spcAft>
              <a:buClr>
                <a:schemeClr val="dk1"/>
              </a:buClr>
              <a:buSzPts val="1800"/>
              <a:buFont typeface="Arial"/>
              <a:buChar char="•"/>
            </a:pPr>
            <a:r>
              <a:rPr lang="nl-NL" sz="1800" dirty="0">
                <a:solidFill>
                  <a:schemeClr val="dk1"/>
                </a:solidFill>
                <a:latin typeface="Calibri"/>
                <a:ea typeface="Calibri"/>
                <a:cs typeface="Calibri"/>
                <a:sym typeface="Calibri"/>
              </a:rPr>
              <a:t>Relatie gericht:</a:t>
            </a:r>
            <a:endParaRPr dirty="0"/>
          </a:p>
          <a:p>
            <a:pPr marL="0" marR="0" lvl="0" indent="0" algn="l" rtl="0">
              <a:spcBef>
                <a:spcPts val="0"/>
              </a:spcBef>
              <a:spcAft>
                <a:spcPts val="0"/>
              </a:spcAft>
              <a:buNone/>
            </a:pPr>
            <a:r>
              <a:rPr lang="nl-NL" sz="1800" dirty="0">
                <a:solidFill>
                  <a:schemeClr val="dk1"/>
                </a:solidFill>
                <a:latin typeface="Calibri"/>
                <a:ea typeface="Calibri"/>
                <a:cs typeface="Calibri"/>
                <a:sym typeface="Calibri"/>
              </a:rPr>
              <a:t>	* </a:t>
            </a:r>
            <a:r>
              <a:rPr lang="nl-NL" sz="1800" i="1" dirty="0">
                <a:solidFill>
                  <a:schemeClr val="dk1"/>
                </a:solidFill>
                <a:latin typeface="Calibri"/>
                <a:ea typeface="Calibri"/>
                <a:cs typeface="Calibri"/>
                <a:sym typeface="Calibri"/>
              </a:rPr>
              <a:t>verbinding persoonlijk en zakelijk</a:t>
            </a:r>
            <a:endParaRPr dirty="0"/>
          </a:p>
          <a:p>
            <a:pPr marL="0" marR="0" lvl="0" indent="0" algn="l" rtl="0">
              <a:spcBef>
                <a:spcPts val="0"/>
              </a:spcBef>
              <a:spcAft>
                <a:spcPts val="0"/>
              </a:spcAft>
              <a:buNone/>
            </a:pPr>
            <a:r>
              <a:rPr lang="nl-NL" sz="1800" i="1" dirty="0">
                <a:solidFill>
                  <a:schemeClr val="dk1"/>
                </a:solidFill>
                <a:latin typeface="Calibri"/>
                <a:ea typeface="Calibri"/>
                <a:cs typeface="Calibri"/>
                <a:sym typeface="Calibri"/>
              </a:rPr>
              <a:t>	* sociaal voorgeschreven reacties</a:t>
            </a:r>
            <a:endParaRPr dirty="0"/>
          </a:p>
          <a:p>
            <a:pPr marL="0" marR="0" lvl="0" indent="0" algn="l" rtl="0">
              <a:spcBef>
                <a:spcPts val="0"/>
              </a:spcBef>
              <a:spcAft>
                <a:spcPts val="0"/>
              </a:spcAft>
              <a:buNone/>
            </a:pPr>
            <a:r>
              <a:rPr lang="nl-NL" sz="1800" i="1" dirty="0">
                <a:solidFill>
                  <a:schemeClr val="dk1"/>
                </a:solidFill>
                <a:latin typeface="Calibri"/>
                <a:ea typeface="Calibri"/>
                <a:cs typeface="Calibri"/>
                <a:sym typeface="Calibri"/>
              </a:rPr>
              <a:t>	* aandacht voor bedoeling en relatie</a:t>
            </a:r>
            <a:endParaRPr sz="1800" dirty="0">
              <a:solidFill>
                <a:schemeClr val="dk1"/>
              </a:solidFill>
              <a:latin typeface="Calibri"/>
              <a:ea typeface="Calibri"/>
              <a:cs typeface="Calibri"/>
              <a:sym typeface="Calibri"/>
            </a:endParaRPr>
          </a:p>
          <a:p>
            <a:pPr marL="285750" marR="0" lvl="0" indent="-171450" algn="l" rtl="0">
              <a:spcBef>
                <a:spcPts val="0"/>
              </a:spcBef>
              <a:spcAft>
                <a:spcPts val="0"/>
              </a:spcAft>
              <a:buClr>
                <a:schemeClr val="dk1"/>
              </a:buClr>
              <a:buSzPts val="1800"/>
              <a:buFont typeface="Arial"/>
              <a:buNone/>
            </a:pPr>
            <a:endParaRPr sz="1800" dirty="0">
              <a:solidFill>
                <a:schemeClr val="dk1"/>
              </a:solidFill>
              <a:latin typeface="Calibri"/>
              <a:ea typeface="Calibri"/>
              <a:cs typeface="Calibri"/>
              <a:sym typeface="Calibri"/>
            </a:endParaRPr>
          </a:p>
        </p:txBody>
      </p:sp>
    </p:spTree>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pic>
        <p:nvPicPr>
          <p:cNvPr id="134" name="Google Shape;134;p6"/>
          <p:cNvPicPr preferRelativeResize="0"/>
          <p:nvPr/>
        </p:nvPicPr>
        <p:blipFill rotWithShape="1">
          <a:blip r:embed="rId3">
            <a:alphaModFix/>
          </a:blip>
          <a:srcRect b="24276"/>
          <a:stretch/>
        </p:blipFill>
        <p:spPr>
          <a:xfrm>
            <a:off x="261705" y="167383"/>
            <a:ext cx="1168400" cy="1096338"/>
          </a:xfrm>
          <a:prstGeom prst="rect">
            <a:avLst/>
          </a:prstGeom>
          <a:noFill/>
          <a:ln>
            <a:noFill/>
          </a:ln>
        </p:spPr>
      </p:pic>
      <p:sp>
        <p:nvSpPr>
          <p:cNvPr id="135" name="Google Shape;135;p6"/>
          <p:cNvSpPr txBox="1"/>
          <p:nvPr/>
        </p:nvSpPr>
        <p:spPr>
          <a:xfrm>
            <a:off x="2064142" y="1899530"/>
            <a:ext cx="2006127" cy="421653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Zelf-</a:t>
            </a:r>
            <a:endParaRPr/>
          </a:p>
          <a:p>
            <a:pPr marL="0" marR="0" lvl="0" indent="0" algn="ctr" rtl="0">
              <a:spcBef>
                <a:spcPts val="0"/>
              </a:spcBef>
              <a:spcAft>
                <a:spcPts val="0"/>
              </a:spcAft>
              <a:buNone/>
            </a:pPr>
            <a:r>
              <a:rPr lang="nl-NL" sz="1800">
                <a:solidFill>
                  <a:schemeClr val="dk1"/>
                </a:solidFill>
                <a:latin typeface="Calibri"/>
                <a:ea typeface="Calibri"/>
                <a:cs typeface="Calibri"/>
                <a:sym typeface="Calibri"/>
              </a:rPr>
              <a:t>ontwikkeling</a:t>
            </a:r>
            <a:endParaRPr/>
          </a:p>
          <a:p>
            <a:pPr marL="0" marR="0" lvl="0" indent="0" algn="ctr" rtl="0">
              <a:spcBef>
                <a:spcPts val="0"/>
              </a:spcBef>
              <a:spcAft>
                <a:spcPts val="0"/>
              </a:spcAft>
              <a:buNone/>
            </a:pPr>
            <a:endParaRPr sz="1000">
              <a:solidFill>
                <a:schemeClr val="dk1"/>
              </a:solidFill>
              <a:latin typeface="Calibri"/>
              <a:ea typeface="Calibri"/>
              <a:cs typeface="Calibri"/>
              <a:sym typeface="Calibri"/>
            </a:endParaRPr>
          </a:p>
          <a:p>
            <a:pPr marL="0" marR="0" lvl="0" indent="0" algn="ctr" rtl="0">
              <a:spcBef>
                <a:spcPts val="0"/>
              </a:spcBef>
              <a:spcAft>
                <a:spcPts val="0"/>
              </a:spcAft>
              <a:buNone/>
            </a:pPr>
            <a:endParaRPr sz="1000">
              <a:solidFill>
                <a:schemeClr val="dk1"/>
              </a:solidFill>
              <a:latin typeface="Calibri"/>
              <a:ea typeface="Calibri"/>
              <a:cs typeface="Calibri"/>
              <a:sym typeface="Calibri"/>
            </a:endParaRPr>
          </a:p>
          <a:p>
            <a:pPr marL="0" marR="0" lvl="0" indent="0" algn="ctr" rtl="0">
              <a:spcBef>
                <a:spcPts val="0"/>
              </a:spcBef>
              <a:spcAft>
                <a:spcPts val="0"/>
              </a:spcAft>
              <a:buNone/>
            </a:pPr>
            <a:endParaRPr sz="1000">
              <a:solidFill>
                <a:schemeClr val="dk1"/>
              </a:solidFill>
              <a:latin typeface="Calibri"/>
              <a:ea typeface="Calibri"/>
              <a:cs typeface="Calibri"/>
              <a:sym typeface="Calibri"/>
            </a:endParaRPr>
          </a:p>
          <a:p>
            <a:pPr marL="0" marR="0" lvl="0" indent="0" algn="ctr" rtl="0">
              <a:spcBef>
                <a:spcPts val="0"/>
              </a:spcBef>
              <a:spcAft>
                <a:spcPts val="0"/>
              </a:spcAft>
              <a:buNone/>
            </a:pPr>
            <a:endParaRPr sz="1000">
              <a:solidFill>
                <a:schemeClr val="dk1"/>
              </a:solidFill>
              <a:latin typeface="Calibri"/>
              <a:ea typeface="Calibri"/>
              <a:cs typeface="Calibri"/>
              <a:sym typeface="Calibri"/>
            </a:endParaRPr>
          </a:p>
          <a:p>
            <a:pPr marL="0" marR="0" lvl="0" indent="0" algn="ctr" rtl="0">
              <a:spcBef>
                <a:spcPts val="0"/>
              </a:spcBef>
              <a:spcAft>
                <a:spcPts val="0"/>
              </a:spcAft>
              <a:buNone/>
            </a:pPr>
            <a:r>
              <a:rPr lang="nl-NL" sz="1800">
                <a:solidFill>
                  <a:schemeClr val="dk1"/>
                </a:solidFill>
                <a:latin typeface="Calibri"/>
                <a:ea typeface="Calibri"/>
                <a:cs typeface="Calibri"/>
                <a:sym typeface="Calibri"/>
              </a:rPr>
              <a:t>Erkenning</a:t>
            </a:r>
            <a:endParaRPr/>
          </a:p>
          <a:p>
            <a:pPr marL="0" marR="0" lvl="0" indent="0" algn="ctr" rtl="0">
              <a:spcBef>
                <a:spcPts val="0"/>
              </a:spcBef>
              <a:spcAft>
                <a:spcPts val="0"/>
              </a:spcAft>
              <a:buNone/>
            </a:pPr>
            <a:endParaRPr sz="1000">
              <a:solidFill>
                <a:schemeClr val="dk1"/>
              </a:solidFill>
              <a:latin typeface="Calibri"/>
              <a:ea typeface="Calibri"/>
              <a:cs typeface="Calibri"/>
              <a:sym typeface="Calibri"/>
            </a:endParaRPr>
          </a:p>
          <a:p>
            <a:pPr marL="0" marR="0" lvl="0" indent="0" algn="ctr" rtl="0">
              <a:spcBef>
                <a:spcPts val="0"/>
              </a:spcBef>
              <a:spcAft>
                <a:spcPts val="0"/>
              </a:spcAft>
              <a:buNone/>
            </a:pPr>
            <a:endParaRPr sz="1000">
              <a:solidFill>
                <a:schemeClr val="dk1"/>
              </a:solidFill>
              <a:latin typeface="Calibri"/>
              <a:ea typeface="Calibri"/>
              <a:cs typeface="Calibri"/>
              <a:sym typeface="Calibri"/>
            </a:endParaRPr>
          </a:p>
          <a:p>
            <a:pPr marL="0" marR="0" lvl="0" indent="0" algn="ctr" rtl="0">
              <a:spcBef>
                <a:spcPts val="0"/>
              </a:spcBef>
              <a:spcAft>
                <a:spcPts val="0"/>
              </a:spcAft>
              <a:buNone/>
            </a:pPr>
            <a:endParaRPr sz="1000">
              <a:solidFill>
                <a:schemeClr val="dk1"/>
              </a:solidFill>
              <a:latin typeface="Calibri"/>
              <a:ea typeface="Calibri"/>
              <a:cs typeface="Calibri"/>
              <a:sym typeface="Calibri"/>
            </a:endParaRPr>
          </a:p>
          <a:p>
            <a:pPr marL="0" marR="0" lvl="0" indent="0" algn="ctr" rtl="0">
              <a:spcBef>
                <a:spcPts val="0"/>
              </a:spcBef>
              <a:spcAft>
                <a:spcPts val="0"/>
              </a:spcAft>
              <a:buNone/>
            </a:pPr>
            <a:endParaRPr sz="1000">
              <a:solidFill>
                <a:schemeClr val="dk1"/>
              </a:solidFill>
              <a:latin typeface="Calibri"/>
              <a:ea typeface="Calibri"/>
              <a:cs typeface="Calibri"/>
              <a:sym typeface="Calibri"/>
            </a:endParaRPr>
          </a:p>
          <a:p>
            <a:pPr marL="0" marR="0" lvl="0" indent="0" algn="ctr" rtl="0">
              <a:spcBef>
                <a:spcPts val="0"/>
              </a:spcBef>
              <a:spcAft>
                <a:spcPts val="0"/>
              </a:spcAft>
              <a:buNone/>
            </a:pPr>
            <a:r>
              <a:rPr lang="nl-NL" sz="1800">
                <a:solidFill>
                  <a:schemeClr val="dk1"/>
                </a:solidFill>
                <a:latin typeface="Calibri"/>
                <a:ea typeface="Calibri"/>
                <a:cs typeface="Calibri"/>
                <a:sym typeface="Calibri"/>
              </a:rPr>
              <a:t>Acceptatie</a:t>
            </a:r>
            <a:endParaRPr/>
          </a:p>
          <a:p>
            <a:pPr marL="0" marR="0" lvl="0" indent="0" algn="ctr" rtl="0">
              <a:spcBef>
                <a:spcPts val="0"/>
              </a:spcBef>
              <a:spcAft>
                <a:spcPts val="0"/>
              </a:spcAft>
              <a:buNone/>
            </a:pPr>
            <a:endParaRPr sz="1000">
              <a:solidFill>
                <a:schemeClr val="dk1"/>
              </a:solidFill>
              <a:latin typeface="Calibri"/>
              <a:ea typeface="Calibri"/>
              <a:cs typeface="Calibri"/>
              <a:sym typeface="Calibri"/>
            </a:endParaRPr>
          </a:p>
          <a:p>
            <a:pPr marL="0" marR="0" lvl="0" indent="0" algn="ctr" rtl="0">
              <a:spcBef>
                <a:spcPts val="0"/>
              </a:spcBef>
              <a:spcAft>
                <a:spcPts val="0"/>
              </a:spcAft>
              <a:buNone/>
            </a:pPr>
            <a:endParaRPr sz="1000">
              <a:solidFill>
                <a:schemeClr val="dk1"/>
              </a:solidFill>
              <a:latin typeface="Calibri"/>
              <a:ea typeface="Calibri"/>
              <a:cs typeface="Calibri"/>
              <a:sym typeface="Calibri"/>
            </a:endParaRPr>
          </a:p>
          <a:p>
            <a:pPr marL="0" marR="0" lvl="0" indent="0" algn="ctr" rtl="0">
              <a:spcBef>
                <a:spcPts val="0"/>
              </a:spcBef>
              <a:spcAft>
                <a:spcPts val="0"/>
              </a:spcAft>
              <a:buNone/>
            </a:pPr>
            <a:endParaRPr sz="1000">
              <a:solidFill>
                <a:schemeClr val="dk1"/>
              </a:solidFill>
              <a:latin typeface="Calibri"/>
              <a:ea typeface="Calibri"/>
              <a:cs typeface="Calibri"/>
              <a:sym typeface="Calibri"/>
            </a:endParaRPr>
          </a:p>
          <a:p>
            <a:pPr marL="0" marR="0" lvl="0" indent="0" algn="ctr" rtl="0">
              <a:spcBef>
                <a:spcPts val="0"/>
              </a:spcBef>
              <a:spcAft>
                <a:spcPts val="0"/>
              </a:spcAft>
              <a:buNone/>
            </a:pPr>
            <a:endParaRPr sz="1000">
              <a:solidFill>
                <a:schemeClr val="dk1"/>
              </a:solidFill>
              <a:latin typeface="Calibri"/>
              <a:ea typeface="Calibri"/>
              <a:cs typeface="Calibri"/>
              <a:sym typeface="Calibri"/>
            </a:endParaRPr>
          </a:p>
          <a:p>
            <a:pPr marL="0" marR="0" lvl="0" indent="0" algn="ctr" rtl="0">
              <a:spcBef>
                <a:spcPts val="0"/>
              </a:spcBef>
              <a:spcAft>
                <a:spcPts val="0"/>
              </a:spcAft>
              <a:buNone/>
            </a:pPr>
            <a:r>
              <a:rPr lang="nl-NL" sz="1800">
                <a:solidFill>
                  <a:schemeClr val="dk1"/>
                </a:solidFill>
                <a:latin typeface="Calibri"/>
                <a:ea typeface="Calibri"/>
                <a:cs typeface="Calibri"/>
                <a:sym typeface="Calibri"/>
              </a:rPr>
              <a:t>Zekerheid</a:t>
            </a:r>
            <a:endParaRPr/>
          </a:p>
          <a:p>
            <a:pPr marL="0" marR="0" lvl="0" indent="0" algn="ctr" rtl="0">
              <a:spcBef>
                <a:spcPts val="0"/>
              </a:spcBef>
              <a:spcAft>
                <a:spcPts val="0"/>
              </a:spcAft>
              <a:buNone/>
            </a:pPr>
            <a:endParaRPr sz="1000">
              <a:solidFill>
                <a:schemeClr val="dk1"/>
              </a:solidFill>
              <a:latin typeface="Calibri"/>
              <a:ea typeface="Calibri"/>
              <a:cs typeface="Calibri"/>
              <a:sym typeface="Calibri"/>
            </a:endParaRPr>
          </a:p>
          <a:p>
            <a:pPr marL="0" marR="0" lvl="0" indent="0" algn="ctr" rtl="0">
              <a:spcBef>
                <a:spcPts val="0"/>
              </a:spcBef>
              <a:spcAft>
                <a:spcPts val="0"/>
              </a:spcAft>
              <a:buNone/>
            </a:pPr>
            <a:endParaRPr sz="1000">
              <a:solidFill>
                <a:schemeClr val="dk1"/>
              </a:solidFill>
              <a:latin typeface="Calibri"/>
              <a:ea typeface="Calibri"/>
              <a:cs typeface="Calibri"/>
              <a:sym typeface="Calibri"/>
            </a:endParaRPr>
          </a:p>
          <a:p>
            <a:pPr marL="0" marR="0" lvl="0" indent="0" algn="ctr" rtl="0">
              <a:spcBef>
                <a:spcPts val="0"/>
              </a:spcBef>
              <a:spcAft>
                <a:spcPts val="0"/>
              </a:spcAft>
              <a:buNone/>
            </a:pPr>
            <a:endParaRPr sz="1000">
              <a:solidFill>
                <a:schemeClr val="dk1"/>
              </a:solidFill>
              <a:latin typeface="Calibri"/>
              <a:ea typeface="Calibri"/>
              <a:cs typeface="Calibri"/>
              <a:sym typeface="Calibri"/>
            </a:endParaRPr>
          </a:p>
          <a:p>
            <a:pPr marL="0" marR="0" lvl="0" indent="0" algn="ctr" rtl="0">
              <a:spcBef>
                <a:spcPts val="0"/>
              </a:spcBef>
              <a:spcAft>
                <a:spcPts val="0"/>
              </a:spcAft>
              <a:buNone/>
            </a:pPr>
            <a:endParaRPr sz="1000">
              <a:solidFill>
                <a:schemeClr val="dk1"/>
              </a:solidFill>
              <a:latin typeface="Calibri"/>
              <a:ea typeface="Calibri"/>
              <a:cs typeface="Calibri"/>
              <a:sym typeface="Calibri"/>
            </a:endParaRPr>
          </a:p>
          <a:p>
            <a:pPr marL="0" marR="0" lvl="0" indent="0" algn="ctr" rtl="0">
              <a:spcBef>
                <a:spcPts val="0"/>
              </a:spcBef>
              <a:spcAft>
                <a:spcPts val="0"/>
              </a:spcAft>
              <a:buNone/>
            </a:pPr>
            <a:r>
              <a:rPr lang="nl-NL" sz="1800">
                <a:solidFill>
                  <a:schemeClr val="dk1"/>
                </a:solidFill>
                <a:latin typeface="Calibri"/>
                <a:ea typeface="Calibri"/>
                <a:cs typeface="Calibri"/>
                <a:sym typeface="Calibri"/>
              </a:rPr>
              <a:t>Primaire behoeften</a:t>
            </a:r>
            <a:endParaRPr/>
          </a:p>
        </p:txBody>
      </p:sp>
      <p:sp>
        <p:nvSpPr>
          <p:cNvPr id="136" name="Google Shape;136;p6"/>
          <p:cNvSpPr txBox="1"/>
          <p:nvPr/>
        </p:nvSpPr>
        <p:spPr>
          <a:xfrm>
            <a:off x="8121731" y="2149637"/>
            <a:ext cx="2006127" cy="378565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Eer</a:t>
            </a:r>
            <a:endParaRPr/>
          </a:p>
          <a:p>
            <a:pPr marL="0" marR="0" lvl="0" indent="0" algn="ctr" rtl="0">
              <a:spcBef>
                <a:spcPts val="0"/>
              </a:spcBef>
              <a:spcAft>
                <a:spcPts val="0"/>
              </a:spcAft>
              <a:buNone/>
            </a:pPr>
            <a:endParaRPr sz="1000">
              <a:solidFill>
                <a:schemeClr val="dk1"/>
              </a:solidFill>
              <a:latin typeface="Calibri"/>
              <a:ea typeface="Calibri"/>
              <a:cs typeface="Calibri"/>
              <a:sym typeface="Calibri"/>
            </a:endParaRPr>
          </a:p>
          <a:p>
            <a:pPr marL="0" marR="0" lvl="0" indent="0" algn="ctr" rtl="0">
              <a:spcBef>
                <a:spcPts val="0"/>
              </a:spcBef>
              <a:spcAft>
                <a:spcPts val="0"/>
              </a:spcAft>
              <a:buNone/>
            </a:pPr>
            <a:endParaRPr sz="1000">
              <a:solidFill>
                <a:schemeClr val="dk1"/>
              </a:solidFill>
              <a:latin typeface="Calibri"/>
              <a:ea typeface="Calibri"/>
              <a:cs typeface="Calibri"/>
              <a:sym typeface="Calibri"/>
            </a:endParaRPr>
          </a:p>
          <a:p>
            <a:pPr marL="0" marR="0" lvl="0" indent="0" algn="ctr" rtl="0">
              <a:spcBef>
                <a:spcPts val="0"/>
              </a:spcBef>
              <a:spcAft>
                <a:spcPts val="0"/>
              </a:spcAft>
              <a:buNone/>
            </a:pPr>
            <a:endParaRPr sz="1000">
              <a:solidFill>
                <a:schemeClr val="dk1"/>
              </a:solidFill>
              <a:latin typeface="Calibri"/>
              <a:ea typeface="Calibri"/>
              <a:cs typeface="Calibri"/>
              <a:sym typeface="Calibri"/>
            </a:endParaRPr>
          </a:p>
          <a:p>
            <a:pPr marL="0" marR="0" lvl="0" indent="0" algn="ctr" rtl="0">
              <a:spcBef>
                <a:spcPts val="0"/>
              </a:spcBef>
              <a:spcAft>
                <a:spcPts val="0"/>
              </a:spcAft>
              <a:buNone/>
            </a:pPr>
            <a:endParaRPr sz="1000">
              <a:solidFill>
                <a:schemeClr val="dk1"/>
              </a:solidFill>
              <a:latin typeface="Calibri"/>
              <a:ea typeface="Calibri"/>
              <a:cs typeface="Calibri"/>
              <a:sym typeface="Calibri"/>
            </a:endParaRPr>
          </a:p>
          <a:p>
            <a:pPr marL="0" marR="0" lvl="0" indent="0" algn="ctr" rtl="0">
              <a:spcBef>
                <a:spcPts val="0"/>
              </a:spcBef>
              <a:spcAft>
                <a:spcPts val="0"/>
              </a:spcAft>
              <a:buNone/>
            </a:pPr>
            <a:endParaRPr sz="1000">
              <a:solidFill>
                <a:schemeClr val="dk1"/>
              </a:solidFill>
              <a:latin typeface="Calibri"/>
              <a:ea typeface="Calibri"/>
              <a:cs typeface="Calibri"/>
              <a:sym typeface="Calibri"/>
            </a:endParaRPr>
          </a:p>
          <a:p>
            <a:pPr marL="0" marR="0" lvl="0" indent="0" algn="ctr" rtl="0">
              <a:spcBef>
                <a:spcPts val="0"/>
              </a:spcBef>
              <a:spcAft>
                <a:spcPts val="0"/>
              </a:spcAft>
              <a:buNone/>
            </a:pPr>
            <a:r>
              <a:rPr lang="nl-NL" sz="1800">
                <a:solidFill>
                  <a:schemeClr val="dk1"/>
                </a:solidFill>
                <a:latin typeface="Calibri"/>
                <a:ea typeface="Calibri"/>
                <a:cs typeface="Calibri"/>
                <a:sym typeface="Calibri"/>
              </a:rPr>
              <a:t>Goede naam</a:t>
            </a:r>
            <a:endParaRPr/>
          </a:p>
          <a:p>
            <a:pPr marL="0" marR="0" lvl="0" indent="0" algn="ctr" rtl="0">
              <a:spcBef>
                <a:spcPts val="0"/>
              </a:spcBef>
              <a:spcAft>
                <a:spcPts val="0"/>
              </a:spcAft>
              <a:buNone/>
            </a:pPr>
            <a:endParaRPr sz="1000">
              <a:solidFill>
                <a:schemeClr val="dk1"/>
              </a:solidFill>
              <a:latin typeface="Calibri"/>
              <a:ea typeface="Calibri"/>
              <a:cs typeface="Calibri"/>
              <a:sym typeface="Calibri"/>
            </a:endParaRPr>
          </a:p>
          <a:p>
            <a:pPr marL="0" marR="0" lvl="0" indent="0" algn="ctr" rtl="0">
              <a:spcBef>
                <a:spcPts val="0"/>
              </a:spcBef>
              <a:spcAft>
                <a:spcPts val="0"/>
              </a:spcAft>
              <a:buNone/>
            </a:pPr>
            <a:endParaRPr sz="1000">
              <a:solidFill>
                <a:schemeClr val="dk1"/>
              </a:solidFill>
              <a:latin typeface="Calibri"/>
              <a:ea typeface="Calibri"/>
              <a:cs typeface="Calibri"/>
              <a:sym typeface="Calibri"/>
            </a:endParaRPr>
          </a:p>
          <a:p>
            <a:pPr marL="0" marR="0" lvl="0" indent="0" algn="ctr" rtl="0">
              <a:spcBef>
                <a:spcPts val="0"/>
              </a:spcBef>
              <a:spcAft>
                <a:spcPts val="0"/>
              </a:spcAft>
              <a:buNone/>
            </a:pPr>
            <a:endParaRPr sz="1000">
              <a:solidFill>
                <a:schemeClr val="dk1"/>
              </a:solidFill>
              <a:latin typeface="Calibri"/>
              <a:ea typeface="Calibri"/>
              <a:cs typeface="Calibri"/>
              <a:sym typeface="Calibri"/>
            </a:endParaRPr>
          </a:p>
          <a:p>
            <a:pPr marL="0" marR="0" lvl="0" indent="0" algn="ctr" rtl="0">
              <a:spcBef>
                <a:spcPts val="0"/>
              </a:spcBef>
              <a:spcAft>
                <a:spcPts val="0"/>
              </a:spcAft>
              <a:buNone/>
            </a:pPr>
            <a:endParaRPr sz="1000">
              <a:solidFill>
                <a:schemeClr val="dk1"/>
              </a:solidFill>
              <a:latin typeface="Calibri"/>
              <a:ea typeface="Calibri"/>
              <a:cs typeface="Calibri"/>
              <a:sym typeface="Calibri"/>
            </a:endParaRPr>
          </a:p>
          <a:p>
            <a:pPr marL="0" marR="0" lvl="0" indent="0" algn="ctr" rtl="0">
              <a:spcBef>
                <a:spcPts val="0"/>
              </a:spcBef>
              <a:spcAft>
                <a:spcPts val="0"/>
              </a:spcAft>
              <a:buNone/>
            </a:pPr>
            <a:endParaRPr sz="1000">
              <a:solidFill>
                <a:schemeClr val="dk1"/>
              </a:solidFill>
              <a:latin typeface="Calibri"/>
              <a:ea typeface="Calibri"/>
              <a:cs typeface="Calibri"/>
              <a:sym typeface="Calibri"/>
            </a:endParaRPr>
          </a:p>
          <a:p>
            <a:pPr marL="0" marR="0" lvl="0" indent="0" algn="ctr" rtl="0">
              <a:spcBef>
                <a:spcPts val="0"/>
              </a:spcBef>
              <a:spcAft>
                <a:spcPts val="0"/>
              </a:spcAft>
              <a:buNone/>
            </a:pPr>
            <a:r>
              <a:rPr lang="nl-NL" sz="1800">
                <a:solidFill>
                  <a:schemeClr val="dk1"/>
                </a:solidFill>
                <a:latin typeface="Calibri"/>
                <a:ea typeface="Calibri"/>
                <a:cs typeface="Calibri"/>
                <a:sym typeface="Calibri"/>
              </a:rPr>
              <a:t>Behagen van </a:t>
            </a:r>
            <a:endParaRPr/>
          </a:p>
          <a:p>
            <a:pPr marL="0" marR="0" lvl="0" indent="0" algn="ctr" rtl="0">
              <a:spcBef>
                <a:spcPts val="0"/>
              </a:spcBef>
              <a:spcAft>
                <a:spcPts val="0"/>
              </a:spcAft>
              <a:buNone/>
            </a:pPr>
            <a:r>
              <a:rPr lang="nl-NL" sz="1800">
                <a:solidFill>
                  <a:schemeClr val="dk1"/>
                </a:solidFill>
                <a:latin typeface="Calibri"/>
                <a:ea typeface="Calibri"/>
                <a:cs typeface="Calibri"/>
                <a:sym typeface="Calibri"/>
              </a:rPr>
              <a:t>eigen groep</a:t>
            </a:r>
            <a:endParaRPr/>
          </a:p>
          <a:p>
            <a:pPr marL="0" marR="0" lvl="0" indent="0" algn="ctr" rtl="0">
              <a:spcBef>
                <a:spcPts val="0"/>
              </a:spcBef>
              <a:spcAft>
                <a:spcPts val="0"/>
              </a:spcAft>
              <a:buNone/>
            </a:pPr>
            <a:endParaRPr sz="1000">
              <a:solidFill>
                <a:schemeClr val="dk1"/>
              </a:solidFill>
              <a:latin typeface="Calibri"/>
              <a:ea typeface="Calibri"/>
              <a:cs typeface="Calibri"/>
              <a:sym typeface="Calibri"/>
            </a:endParaRPr>
          </a:p>
          <a:p>
            <a:pPr marL="0" marR="0" lvl="0" indent="0" algn="ctr" rtl="0">
              <a:spcBef>
                <a:spcPts val="0"/>
              </a:spcBef>
              <a:spcAft>
                <a:spcPts val="0"/>
              </a:spcAft>
              <a:buNone/>
            </a:pPr>
            <a:endParaRPr sz="1000">
              <a:solidFill>
                <a:schemeClr val="dk1"/>
              </a:solidFill>
              <a:latin typeface="Calibri"/>
              <a:ea typeface="Calibri"/>
              <a:cs typeface="Calibri"/>
              <a:sym typeface="Calibri"/>
            </a:endParaRPr>
          </a:p>
          <a:p>
            <a:pPr marL="0" marR="0" lvl="0" indent="0" algn="ctr" rtl="0">
              <a:spcBef>
                <a:spcPts val="0"/>
              </a:spcBef>
              <a:spcAft>
                <a:spcPts val="0"/>
              </a:spcAft>
              <a:buNone/>
            </a:pPr>
            <a:endParaRPr sz="1000">
              <a:solidFill>
                <a:schemeClr val="dk1"/>
              </a:solidFill>
              <a:latin typeface="Calibri"/>
              <a:ea typeface="Calibri"/>
              <a:cs typeface="Calibri"/>
              <a:sym typeface="Calibri"/>
            </a:endParaRPr>
          </a:p>
          <a:p>
            <a:pPr marL="0" marR="0" lvl="0" indent="0" algn="ctr" rtl="0">
              <a:spcBef>
                <a:spcPts val="0"/>
              </a:spcBef>
              <a:spcAft>
                <a:spcPts val="0"/>
              </a:spcAft>
              <a:buNone/>
            </a:pPr>
            <a:endParaRPr sz="1000">
              <a:solidFill>
                <a:schemeClr val="dk1"/>
              </a:solidFill>
              <a:latin typeface="Calibri"/>
              <a:ea typeface="Calibri"/>
              <a:cs typeface="Calibri"/>
              <a:sym typeface="Calibri"/>
            </a:endParaRPr>
          </a:p>
          <a:p>
            <a:pPr marL="0" marR="0" lvl="0" indent="0" algn="ctr" rtl="0">
              <a:spcBef>
                <a:spcPts val="0"/>
              </a:spcBef>
              <a:spcAft>
                <a:spcPts val="0"/>
              </a:spcAft>
              <a:buNone/>
            </a:pPr>
            <a:endParaRPr sz="1000">
              <a:solidFill>
                <a:schemeClr val="dk1"/>
              </a:solidFill>
              <a:latin typeface="Calibri"/>
              <a:ea typeface="Calibri"/>
              <a:cs typeface="Calibri"/>
              <a:sym typeface="Calibri"/>
            </a:endParaRPr>
          </a:p>
          <a:p>
            <a:pPr marL="0" marR="0" lvl="0" indent="0" algn="ctr" rtl="0">
              <a:spcBef>
                <a:spcPts val="0"/>
              </a:spcBef>
              <a:spcAft>
                <a:spcPts val="0"/>
              </a:spcAft>
              <a:buNone/>
            </a:pPr>
            <a:r>
              <a:rPr lang="nl-NL" sz="1800">
                <a:solidFill>
                  <a:schemeClr val="dk1"/>
                </a:solidFill>
                <a:latin typeface="Calibri"/>
                <a:ea typeface="Calibri"/>
                <a:cs typeface="Calibri"/>
                <a:sym typeface="Calibri"/>
              </a:rPr>
              <a:t>Primaire behoeften</a:t>
            </a:r>
            <a:endParaRPr/>
          </a:p>
        </p:txBody>
      </p:sp>
      <p:sp>
        <p:nvSpPr>
          <p:cNvPr id="137" name="Google Shape;137;p6"/>
          <p:cNvSpPr/>
          <p:nvPr/>
        </p:nvSpPr>
        <p:spPr>
          <a:xfrm>
            <a:off x="574036" y="922712"/>
            <a:ext cx="4986337" cy="5343525"/>
          </a:xfrm>
          <a:prstGeom prst="triangle">
            <a:avLst>
              <a:gd name="adj" fmla="val 50000"/>
            </a:avLst>
          </a:prstGeom>
          <a:noFill/>
          <a:ln w="38100" cap="flat" cmpd="sng">
            <a:solidFill>
              <a:srgbClr val="C55A1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38" name="Google Shape;138;p6"/>
          <p:cNvSpPr/>
          <p:nvPr/>
        </p:nvSpPr>
        <p:spPr>
          <a:xfrm>
            <a:off x="6631627" y="922711"/>
            <a:ext cx="4986337" cy="5343525"/>
          </a:xfrm>
          <a:prstGeom prst="triangle">
            <a:avLst>
              <a:gd name="adj" fmla="val 50000"/>
            </a:avLst>
          </a:prstGeom>
          <a:noFill/>
          <a:ln w="38100" cap="flat" cmpd="sng">
            <a:solidFill>
              <a:srgbClr val="C55A1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cxnSp>
        <p:nvCxnSpPr>
          <p:cNvPr id="139" name="Google Shape;139;p6"/>
          <p:cNvCxnSpPr/>
          <p:nvPr/>
        </p:nvCxnSpPr>
        <p:spPr>
          <a:xfrm>
            <a:off x="2243138" y="2728913"/>
            <a:ext cx="1671637" cy="0"/>
          </a:xfrm>
          <a:prstGeom prst="straightConnector1">
            <a:avLst/>
          </a:prstGeom>
          <a:noFill/>
          <a:ln w="19050" cap="flat" cmpd="sng">
            <a:solidFill>
              <a:schemeClr val="accent2"/>
            </a:solidFill>
            <a:prstDash val="solid"/>
            <a:miter lim="800000"/>
            <a:headEnd type="none" w="sm" len="sm"/>
            <a:tailEnd type="none" w="sm" len="sm"/>
          </a:ln>
        </p:spPr>
      </p:cxnSp>
      <p:cxnSp>
        <p:nvCxnSpPr>
          <p:cNvPr id="140" name="Google Shape;140;p6"/>
          <p:cNvCxnSpPr>
            <a:stCxn id="137" idx="1"/>
            <a:endCxn id="137" idx="5"/>
          </p:cNvCxnSpPr>
          <p:nvPr/>
        </p:nvCxnSpPr>
        <p:spPr>
          <a:xfrm>
            <a:off x="1820620" y="3594475"/>
            <a:ext cx="2493300" cy="0"/>
          </a:xfrm>
          <a:prstGeom prst="straightConnector1">
            <a:avLst/>
          </a:prstGeom>
          <a:noFill/>
          <a:ln w="19050" cap="flat" cmpd="sng">
            <a:solidFill>
              <a:schemeClr val="accent2"/>
            </a:solidFill>
            <a:prstDash val="solid"/>
            <a:miter lim="800000"/>
            <a:headEnd type="none" w="sm" len="sm"/>
            <a:tailEnd type="none" w="sm" len="sm"/>
          </a:ln>
        </p:spPr>
      </p:cxnSp>
      <p:cxnSp>
        <p:nvCxnSpPr>
          <p:cNvPr id="141" name="Google Shape;141;p6"/>
          <p:cNvCxnSpPr/>
          <p:nvPr/>
        </p:nvCxnSpPr>
        <p:spPr>
          <a:xfrm>
            <a:off x="1343026" y="4572000"/>
            <a:ext cx="3414712" cy="0"/>
          </a:xfrm>
          <a:prstGeom prst="straightConnector1">
            <a:avLst/>
          </a:prstGeom>
          <a:noFill/>
          <a:ln w="19050" cap="flat" cmpd="sng">
            <a:solidFill>
              <a:schemeClr val="accent2"/>
            </a:solidFill>
            <a:prstDash val="solid"/>
            <a:miter lim="800000"/>
            <a:headEnd type="none" w="sm" len="sm"/>
            <a:tailEnd type="none" w="sm" len="sm"/>
          </a:ln>
        </p:spPr>
      </p:cxnSp>
      <p:cxnSp>
        <p:nvCxnSpPr>
          <p:cNvPr id="142" name="Google Shape;142;p6"/>
          <p:cNvCxnSpPr/>
          <p:nvPr/>
        </p:nvCxnSpPr>
        <p:spPr>
          <a:xfrm>
            <a:off x="985838" y="5386388"/>
            <a:ext cx="4129087" cy="0"/>
          </a:xfrm>
          <a:prstGeom prst="straightConnector1">
            <a:avLst/>
          </a:prstGeom>
          <a:noFill/>
          <a:ln w="19050" cap="flat" cmpd="sng">
            <a:solidFill>
              <a:schemeClr val="accent2"/>
            </a:solidFill>
            <a:prstDash val="solid"/>
            <a:miter lim="800000"/>
            <a:headEnd type="none" w="sm" len="sm"/>
            <a:tailEnd type="none" w="sm" len="sm"/>
          </a:ln>
        </p:spPr>
      </p:cxnSp>
      <p:cxnSp>
        <p:nvCxnSpPr>
          <p:cNvPr id="143" name="Google Shape;143;p6"/>
          <p:cNvCxnSpPr/>
          <p:nvPr/>
        </p:nvCxnSpPr>
        <p:spPr>
          <a:xfrm>
            <a:off x="8301038" y="2728913"/>
            <a:ext cx="1657350" cy="0"/>
          </a:xfrm>
          <a:prstGeom prst="straightConnector1">
            <a:avLst/>
          </a:prstGeom>
          <a:noFill/>
          <a:ln w="19050" cap="flat" cmpd="sng">
            <a:solidFill>
              <a:schemeClr val="accent2"/>
            </a:solidFill>
            <a:prstDash val="solid"/>
            <a:miter lim="800000"/>
            <a:headEnd type="none" w="sm" len="sm"/>
            <a:tailEnd type="none" w="sm" len="sm"/>
          </a:ln>
        </p:spPr>
      </p:cxnSp>
      <p:sp>
        <p:nvSpPr>
          <p:cNvPr id="144" name="Google Shape;144;p6"/>
          <p:cNvSpPr txBox="1"/>
          <p:nvPr/>
        </p:nvSpPr>
        <p:spPr>
          <a:xfrm>
            <a:off x="1618123" y="372599"/>
            <a:ext cx="2693596" cy="40006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nl-NL" sz="2000" dirty="0">
                <a:solidFill>
                  <a:schemeClr val="accent2">
                    <a:lumMod val="75000"/>
                  </a:schemeClr>
                </a:solidFill>
                <a:latin typeface="Calibri"/>
                <a:cs typeface="Calibri"/>
                <a:sym typeface="Calibri"/>
              </a:rPr>
              <a:t>Piramide van Maslow</a:t>
            </a:r>
            <a:endParaRPr sz="2000" dirty="0">
              <a:solidFill>
                <a:schemeClr val="accent2">
                  <a:lumMod val="75000"/>
                </a:schemeClr>
              </a:solidFill>
              <a:latin typeface="Calibri"/>
              <a:cs typeface="Calibri"/>
            </a:endParaRPr>
          </a:p>
        </p:txBody>
      </p:sp>
      <p:sp>
        <p:nvSpPr>
          <p:cNvPr id="145" name="Google Shape;145;p6"/>
          <p:cNvSpPr txBox="1"/>
          <p:nvPr/>
        </p:nvSpPr>
        <p:spPr>
          <a:xfrm>
            <a:off x="7777996" y="342900"/>
            <a:ext cx="2693596" cy="40006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nl-NL" sz="2000" dirty="0">
                <a:solidFill>
                  <a:schemeClr val="accent2">
                    <a:lumMod val="75000"/>
                  </a:schemeClr>
                </a:solidFill>
                <a:latin typeface="Calibri"/>
                <a:cs typeface="Calibri"/>
                <a:sym typeface="Calibri"/>
              </a:rPr>
              <a:t>Piramide van </a:t>
            </a:r>
            <a:r>
              <a:rPr lang="nl-NL" sz="2000" dirty="0" err="1">
                <a:solidFill>
                  <a:schemeClr val="accent2">
                    <a:lumMod val="75000"/>
                  </a:schemeClr>
                </a:solidFill>
                <a:latin typeface="Calibri"/>
                <a:cs typeface="Calibri"/>
                <a:sym typeface="Calibri"/>
              </a:rPr>
              <a:t>Pinto</a:t>
            </a:r>
            <a:endParaRPr sz="2000" dirty="0">
              <a:solidFill>
                <a:schemeClr val="accent2">
                  <a:lumMod val="75000"/>
                </a:schemeClr>
              </a:solidFill>
              <a:latin typeface="Calibri"/>
              <a:cs typeface="Calibri"/>
              <a:sym typeface="Calibri"/>
            </a:endParaRPr>
          </a:p>
        </p:txBody>
      </p:sp>
      <p:cxnSp>
        <p:nvCxnSpPr>
          <p:cNvPr id="146" name="Google Shape;146;p6"/>
          <p:cNvCxnSpPr/>
          <p:nvPr/>
        </p:nvCxnSpPr>
        <p:spPr>
          <a:xfrm>
            <a:off x="7777996" y="3757613"/>
            <a:ext cx="2693596" cy="0"/>
          </a:xfrm>
          <a:prstGeom prst="straightConnector1">
            <a:avLst/>
          </a:prstGeom>
          <a:noFill/>
          <a:ln w="19050" cap="flat" cmpd="sng">
            <a:solidFill>
              <a:schemeClr val="accent2"/>
            </a:solidFill>
            <a:prstDash val="solid"/>
            <a:miter lim="800000"/>
            <a:headEnd type="none" w="sm" len="sm"/>
            <a:tailEnd type="none" w="sm" len="sm"/>
          </a:ln>
        </p:spPr>
      </p:cxnSp>
      <p:cxnSp>
        <p:nvCxnSpPr>
          <p:cNvPr id="147" name="Google Shape;147;p6"/>
          <p:cNvCxnSpPr/>
          <p:nvPr/>
        </p:nvCxnSpPr>
        <p:spPr>
          <a:xfrm>
            <a:off x="7129461" y="5172078"/>
            <a:ext cx="3986214" cy="0"/>
          </a:xfrm>
          <a:prstGeom prst="straightConnector1">
            <a:avLst/>
          </a:prstGeom>
          <a:noFill/>
          <a:ln w="19050" cap="flat" cmpd="sng">
            <a:solidFill>
              <a:schemeClr val="accent2"/>
            </a:solidFill>
            <a:prstDash val="solid"/>
            <a:miter lim="800000"/>
            <a:headEnd type="none" w="sm" len="sm"/>
            <a:tailEnd type="none" w="sm" len="sm"/>
          </a:ln>
        </p:spPr>
      </p:cxnSp>
      <p:sp>
        <p:nvSpPr>
          <p:cNvPr id="148" name="Google Shape;148;p6"/>
          <p:cNvSpPr txBox="1"/>
          <p:nvPr/>
        </p:nvSpPr>
        <p:spPr>
          <a:xfrm>
            <a:off x="4162800" y="384561"/>
            <a:ext cx="3958800" cy="1046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nl-NL" i="1" dirty="0">
                <a:solidFill>
                  <a:schemeClr val="dk1"/>
                </a:solidFill>
                <a:latin typeface="Calibri"/>
                <a:ea typeface="Calibri"/>
                <a:cs typeface="Calibri"/>
                <a:sym typeface="Calibri"/>
              </a:rPr>
              <a:t>Een heel belangrijk verschil tussen de piramide van Maslow en de piramide van </a:t>
            </a:r>
            <a:r>
              <a:rPr lang="nl-NL" i="1" dirty="0" err="1">
                <a:solidFill>
                  <a:schemeClr val="dk1"/>
                </a:solidFill>
                <a:latin typeface="Calibri"/>
                <a:ea typeface="Calibri"/>
                <a:cs typeface="Calibri"/>
                <a:sym typeface="Calibri"/>
              </a:rPr>
              <a:t>Pinto</a:t>
            </a:r>
            <a:r>
              <a:rPr lang="nl-NL" i="1" dirty="0">
                <a:solidFill>
                  <a:schemeClr val="dk1"/>
                </a:solidFill>
                <a:latin typeface="Calibri"/>
                <a:ea typeface="Calibri"/>
                <a:cs typeface="Calibri"/>
                <a:sym typeface="Calibri"/>
              </a:rPr>
              <a:t> is dat bij de</a:t>
            </a:r>
            <a:endParaRPr sz="1000" i="1" dirty="0">
              <a:solidFill>
                <a:schemeClr val="dk1"/>
              </a:solidFill>
            </a:endParaRPr>
          </a:p>
          <a:p>
            <a:pPr marL="0" lvl="0" indent="0" algn="l" rtl="0">
              <a:spcBef>
                <a:spcPts val="0"/>
              </a:spcBef>
              <a:spcAft>
                <a:spcPts val="0"/>
              </a:spcAft>
              <a:buNone/>
            </a:pPr>
            <a:r>
              <a:rPr lang="nl-NL" i="1" dirty="0">
                <a:solidFill>
                  <a:schemeClr val="dk1"/>
                </a:solidFill>
                <a:latin typeface="Calibri"/>
                <a:ea typeface="Calibri"/>
                <a:cs typeface="Calibri"/>
                <a:sym typeface="Calibri"/>
              </a:rPr>
              <a:t>laatstgenoemde het eigenbelang ondergeschikt is aan het belang van de groep.</a:t>
            </a:r>
            <a:endParaRPr sz="1000" i="1" dirty="0"/>
          </a:p>
        </p:txBody>
      </p:sp>
    </p:spTree>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g2ca4363ec3c_0_0"/>
          <p:cNvSpPr txBox="1">
            <a:spLocks noGrp="1"/>
          </p:cNvSpPr>
          <p:nvPr>
            <p:ph type="ctrTitle"/>
          </p:nvPr>
        </p:nvSpPr>
        <p:spPr>
          <a:xfrm>
            <a:off x="1524000" y="290457"/>
            <a:ext cx="9144000" cy="18288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6000"/>
              <a:buFont typeface="Calibri"/>
              <a:buNone/>
            </a:pPr>
            <a:r>
              <a:rPr lang="nl-NL"/>
              <a:t>Post Traumatische Stress Stoornis</a:t>
            </a:r>
            <a:endParaRPr/>
          </a:p>
        </p:txBody>
      </p:sp>
      <p:pic>
        <p:nvPicPr>
          <p:cNvPr id="154" name="Google Shape;154;g2ca4363ec3c_0_0" descr="FLOATEN SUCCESVOL TEGEN PTSS | FLOATHOUSE"/>
          <p:cNvPicPr preferRelativeResize="0"/>
          <p:nvPr/>
        </p:nvPicPr>
        <p:blipFill rotWithShape="1">
          <a:blip r:embed="rId3">
            <a:alphaModFix/>
          </a:blip>
          <a:srcRect/>
          <a:stretch/>
        </p:blipFill>
        <p:spPr>
          <a:xfrm>
            <a:off x="3527389" y="2502269"/>
            <a:ext cx="5540188" cy="3512372"/>
          </a:xfrm>
          <a:prstGeom prst="rect">
            <a:avLst/>
          </a:prstGeom>
          <a:noFill/>
          <a:ln>
            <a:noFill/>
          </a:ln>
        </p:spPr>
      </p:pic>
      <p:pic>
        <p:nvPicPr>
          <p:cNvPr id="155" name="Google Shape;155;g2ca4363ec3c_0_0" descr="De relatie tussen hoogbegaafdheid en PTSS - IHBV"/>
          <p:cNvPicPr preferRelativeResize="0"/>
          <p:nvPr/>
        </p:nvPicPr>
        <p:blipFill rotWithShape="1">
          <a:blip r:embed="rId4">
            <a:alphaModFix/>
          </a:blip>
          <a:srcRect/>
          <a:stretch/>
        </p:blipFill>
        <p:spPr>
          <a:xfrm>
            <a:off x="2032000" y="184150"/>
            <a:ext cx="8128000" cy="6489700"/>
          </a:xfrm>
          <a:prstGeom prst="rect">
            <a:avLst/>
          </a:prstGeom>
          <a:noFill/>
          <a:ln>
            <a:noFill/>
          </a:ln>
        </p:spPr>
      </p:pic>
      <p:pic>
        <p:nvPicPr>
          <p:cNvPr id="2" name="Google Shape;126;p8">
            <a:extLst>
              <a:ext uri="{FF2B5EF4-FFF2-40B4-BE49-F238E27FC236}">
                <a16:creationId xmlns:a16="http://schemas.microsoft.com/office/drawing/2014/main" id="{B750889C-F79C-493B-0981-640AC3D3CC85}"/>
              </a:ext>
            </a:extLst>
          </p:cNvPr>
          <p:cNvPicPr preferRelativeResize="0"/>
          <p:nvPr/>
        </p:nvPicPr>
        <p:blipFill rotWithShape="1">
          <a:blip r:embed="rId5">
            <a:alphaModFix/>
          </a:blip>
          <a:srcRect b="24276"/>
          <a:stretch/>
        </p:blipFill>
        <p:spPr>
          <a:xfrm>
            <a:off x="261705" y="167383"/>
            <a:ext cx="1168400" cy="1096338"/>
          </a:xfrm>
          <a:prstGeom prst="rect">
            <a:avLst/>
          </a:prstGeom>
          <a:noFill/>
          <a:ln>
            <a:noFill/>
          </a:ln>
        </p:spPr>
      </p:pic>
    </p:spTree>
  </p:cSld>
  <p:clrMapOvr>
    <a:masterClrMapping/>
  </p:clrMapOvr>
  <p:transition spd="slow">
    <p:push dir="u"/>
  </p:transition>
</p:sld>
</file>

<file path=ppt/theme/theme1.xml><?xml version="1.0" encoding="utf-8"?>
<a:theme xmlns:a="http://schemas.openxmlformats.org/drawingml/2006/main" name="Kantoorthema">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TotalTime>
  <Words>1143</Words>
  <Application>Microsoft Office PowerPoint</Application>
  <PresentationFormat>Breedbeeld</PresentationFormat>
  <Paragraphs>247</Paragraphs>
  <Slides>21</Slides>
  <Notes>17</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21</vt:i4>
      </vt:variant>
    </vt:vector>
  </HeadingPairs>
  <TitlesOfParts>
    <vt:vector size="24" baseType="lpstr">
      <vt:lpstr>Arial</vt:lpstr>
      <vt:lpstr>Calibri</vt:lpstr>
      <vt:lpstr>Kantoorthema</vt:lpstr>
      <vt:lpstr>PowerPoint-presentatie</vt:lpstr>
      <vt:lpstr>Achtergrond en PTSS - klachten bij/van nieuwkomers</vt:lpstr>
      <vt:lpstr>PowerPoint-presentatie</vt:lpstr>
      <vt:lpstr>PowerPoint-presentatie</vt:lpstr>
      <vt:lpstr>PowerPoint-presentatie</vt:lpstr>
      <vt:lpstr>PowerPoint-presentatie</vt:lpstr>
      <vt:lpstr>PowerPoint-presentatie</vt:lpstr>
      <vt:lpstr>PowerPoint-presentatie</vt:lpstr>
      <vt:lpstr>Post Traumatische Stress Stoornis</vt:lpstr>
      <vt:lpstr>PTSD is een wond op de ziel waar veel vluchtelingen onder gebukt gaan. </vt:lpstr>
      <vt:lpstr>PowerPoint-presentatie</vt:lpstr>
      <vt:lpstr>PowerPoint-presentatie</vt:lpstr>
      <vt:lpstr>Oorzaken van PTSS</vt:lpstr>
      <vt:lpstr>Factoren ontwikkeling PTSS</vt:lpstr>
      <vt:lpstr>                 Symptomen van PTSS</vt:lpstr>
      <vt:lpstr>PowerPoint-presentatie</vt:lpstr>
      <vt:lpstr>Complexe PTSS</vt:lpstr>
      <vt:lpstr>Behandeling</vt:lpstr>
      <vt:lpstr>Wat is belangrijk in een ‘gezonde” leeromgeving bij mensen die PTSS klachten hebben?</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Achtergrond en PTSS - klachten bij/van nieuwkomers</dc:title>
  <dc:creator>Marieke van Sambeek</dc:creator>
  <cp:lastModifiedBy>Esther Leemans</cp:lastModifiedBy>
  <cp:revision>4</cp:revision>
  <dcterms:created xsi:type="dcterms:W3CDTF">2023-06-06T14:36:13Z</dcterms:created>
  <dcterms:modified xsi:type="dcterms:W3CDTF">2024-04-16T12:41:38Z</dcterms:modified>
</cp:coreProperties>
</file>