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92" r:id="rId3"/>
    <p:sldId id="279" r:id="rId4"/>
    <p:sldId id="295" r:id="rId5"/>
    <p:sldId id="288" r:id="rId6"/>
    <p:sldId id="282" r:id="rId7"/>
    <p:sldId id="283" r:id="rId8"/>
    <p:sldId id="281" r:id="rId9"/>
    <p:sldId id="290" r:id="rId10"/>
    <p:sldId id="286" r:id="rId11"/>
    <p:sldId id="287" r:id="rId12"/>
    <p:sldId id="293" r:id="rId13"/>
    <p:sldId id="289" r:id="rId14"/>
    <p:sldId id="258" r:id="rId15"/>
  </p:sldIdLst>
  <p:sldSz cx="12192000" cy="6858000"/>
  <p:notesSz cx="6797675" cy="9926638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3848A9-7777-42BC-B009-982F9F72100A}" type="datetimeFigureOut">
              <a:rPr lang="en-GB" smtClean="0"/>
              <a:t>07/10/2024</a:t>
            </a:fld>
            <a:endParaRPr lang="en-GB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GB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CABFF3-CBD4-4658-9E26-AEA2B0B40564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99124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 userDrawn="1"/>
        </p:nvSpPr>
        <p:spPr bwMode="white"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noProof="0" dirty="0"/>
          </a:p>
        </p:txBody>
      </p:sp>
      <p:pic>
        <p:nvPicPr>
          <p:cNvPr id="8" name="Afbeelding 7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826"/>
          <a:stretch/>
        </p:blipFill>
        <p:spPr>
          <a:xfrm>
            <a:off x="0" y="0"/>
            <a:ext cx="3029007" cy="685800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439999" y="2340000"/>
            <a:ext cx="10122569" cy="1117600"/>
          </a:xfrm>
        </p:spPr>
        <p:txBody>
          <a:bodyPr anchor="b">
            <a:normAutofit/>
          </a:bodyPr>
          <a:lstStyle>
            <a:lvl1pPr algn="l">
              <a:defRPr sz="4000"/>
            </a:lvl1pPr>
          </a:lstStyle>
          <a:p>
            <a:r>
              <a:rPr lang="nl-NL" noProof="0"/>
              <a:t>Klik om de stijl te bewerken</a:t>
            </a:r>
            <a:endParaRPr lang="nl-NL" noProof="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 bwMode="gray">
          <a:xfrm>
            <a:off x="1440000" y="3510000"/>
            <a:ext cx="10122568" cy="711200"/>
          </a:xfrm>
        </p:spPr>
        <p:txBody>
          <a:bodyPr/>
          <a:lstStyle>
            <a:lvl1pPr marL="0" indent="0" algn="l">
              <a:spcBef>
                <a:spcPts val="0"/>
              </a:spcBef>
              <a:buNone/>
              <a:defRPr sz="2400">
                <a:solidFill>
                  <a:schemeClr val="accent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noProof="0"/>
              <a:t>Klik om de ondertitelstijl van het model te bewerken</a:t>
            </a:r>
            <a:endParaRPr lang="nl-NL" noProof="0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>
          <a:xfrm>
            <a:off x="1440000" y="4320000"/>
            <a:ext cx="4565515" cy="254000"/>
          </a:xfrm>
          <a:prstGeom prst="rect">
            <a:avLst/>
          </a:prstGeom>
        </p:spPr>
        <p:txBody>
          <a:bodyPr/>
          <a:lstStyle>
            <a:lvl1pPr>
              <a:lnSpc>
                <a:spcPts val="2000"/>
              </a:lnSpc>
              <a:defRPr sz="1800"/>
            </a:lvl1pPr>
          </a:lstStyle>
          <a:p>
            <a:endParaRPr lang="nl-NL" noProof="0" dirty="0"/>
          </a:p>
        </p:txBody>
      </p:sp>
      <p:pic>
        <p:nvPicPr>
          <p:cNvPr id="10" name="Afbeelding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14000" y="630000"/>
            <a:ext cx="1248569" cy="63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81010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en foto variant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hthoek 20"/>
          <p:cNvSpPr/>
          <p:nvPr userDrawn="1"/>
        </p:nvSpPr>
        <p:spPr bwMode="white">
          <a:xfrm>
            <a:off x="0" y="1477962"/>
            <a:ext cx="12192000" cy="53800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nl-NL" noProof="0" dirty="0"/>
          </a:p>
        </p:txBody>
      </p:sp>
      <p:sp>
        <p:nvSpPr>
          <p:cNvPr id="20" name="Rechthoek 19"/>
          <p:cNvSpPr/>
          <p:nvPr userDrawn="1"/>
        </p:nvSpPr>
        <p:spPr bwMode="gray">
          <a:xfrm rot="300000">
            <a:off x="-73010" y="1839610"/>
            <a:ext cx="8132982" cy="1206630"/>
          </a:xfrm>
          <a:custGeom>
            <a:avLst/>
            <a:gdLst>
              <a:gd name="connsiteX0" fmla="*/ 0 w 8190330"/>
              <a:gd name="connsiteY0" fmla="*/ 0 h 1201737"/>
              <a:gd name="connsiteX1" fmla="*/ 8190330 w 8190330"/>
              <a:gd name="connsiteY1" fmla="*/ 0 h 1201737"/>
              <a:gd name="connsiteX2" fmla="*/ 8190330 w 8190330"/>
              <a:gd name="connsiteY2" fmla="*/ 1201737 h 1201737"/>
              <a:gd name="connsiteX3" fmla="*/ 0 w 8190330"/>
              <a:gd name="connsiteY3" fmla="*/ 1201737 h 1201737"/>
              <a:gd name="connsiteX4" fmla="*/ 0 w 8190330"/>
              <a:gd name="connsiteY4" fmla="*/ 0 h 1201737"/>
              <a:gd name="connsiteX0" fmla="*/ 57348 w 8190330"/>
              <a:gd name="connsiteY0" fmla="*/ 0 h 1201973"/>
              <a:gd name="connsiteX1" fmla="*/ 8190330 w 8190330"/>
              <a:gd name="connsiteY1" fmla="*/ 236 h 1201973"/>
              <a:gd name="connsiteX2" fmla="*/ 8190330 w 8190330"/>
              <a:gd name="connsiteY2" fmla="*/ 1201973 h 1201973"/>
              <a:gd name="connsiteX3" fmla="*/ 0 w 8190330"/>
              <a:gd name="connsiteY3" fmla="*/ 1201973 h 1201973"/>
              <a:gd name="connsiteX4" fmla="*/ 57348 w 8190330"/>
              <a:gd name="connsiteY4" fmla="*/ 0 h 1201973"/>
              <a:gd name="connsiteX0" fmla="*/ 0 w 8132982"/>
              <a:gd name="connsiteY0" fmla="*/ 0 h 1206630"/>
              <a:gd name="connsiteX1" fmla="*/ 8132982 w 8132982"/>
              <a:gd name="connsiteY1" fmla="*/ 236 h 1206630"/>
              <a:gd name="connsiteX2" fmla="*/ 8132982 w 8132982"/>
              <a:gd name="connsiteY2" fmla="*/ 1201973 h 1206630"/>
              <a:gd name="connsiteX3" fmla="*/ 107994 w 8132982"/>
              <a:gd name="connsiteY3" fmla="*/ 1206630 h 1206630"/>
              <a:gd name="connsiteX4" fmla="*/ 0 w 8132982"/>
              <a:gd name="connsiteY4" fmla="*/ 0 h 12066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132982" h="1206630">
                <a:moveTo>
                  <a:pt x="0" y="0"/>
                </a:moveTo>
                <a:lnTo>
                  <a:pt x="8132982" y="236"/>
                </a:lnTo>
                <a:lnTo>
                  <a:pt x="8132982" y="1201973"/>
                </a:lnTo>
                <a:lnTo>
                  <a:pt x="107994" y="120663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nl-NL" noProof="0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 bwMode="gray">
          <a:xfrm>
            <a:off x="360000" y="538596"/>
            <a:ext cx="9307200" cy="558800"/>
          </a:xfrm>
        </p:spPr>
        <p:txBody>
          <a:bodyPr/>
          <a:lstStyle/>
          <a:p>
            <a:r>
              <a:rPr lang="nl-NL" noProof="0"/>
              <a:t>Klik om de stijl te bewerken</a:t>
            </a:r>
            <a:endParaRPr lang="nl-NL" noProof="0" dirty="0"/>
          </a:p>
        </p:txBody>
      </p:sp>
      <p:sp>
        <p:nvSpPr>
          <p:cNvPr id="22" name="Rechthoek 21"/>
          <p:cNvSpPr/>
          <p:nvPr userDrawn="1"/>
        </p:nvSpPr>
        <p:spPr bwMode="gray">
          <a:xfrm rot="300000">
            <a:off x="4127065" y="5303998"/>
            <a:ext cx="8135355" cy="1201766"/>
          </a:xfrm>
          <a:custGeom>
            <a:avLst/>
            <a:gdLst>
              <a:gd name="connsiteX0" fmla="*/ 0 w 8190330"/>
              <a:gd name="connsiteY0" fmla="*/ 0 h 1201737"/>
              <a:gd name="connsiteX1" fmla="*/ 8190330 w 8190330"/>
              <a:gd name="connsiteY1" fmla="*/ 0 h 1201737"/>
              <a:gd name="connsiteX2" fmla="*/ 8190330 w 8190330"/>
              <a:gd name="connsiteY2" fmla="*/ 1201737 h 1201737"/>
              <a:gd name="connsiteX3" fmla="*/ 0 w 8190330"/>
              <a:gd name="connsiteY3" fmla="*/ 1201737 h 1201737"/>
              <a:gd name="connsiteX4" fmla="*/ 0 w 8190330"/>
              <a:gd name="connsiteY4" fmla="*/ 0 h 1201737"/>
              <a:gd name="connsiteX0" fmla="*/ 0 w 8190330"/>
              <a:gd name="connsiteY0" fmla="*/ 0 h 1201737"/>
              <a:gd name="connsiteX1" fmla="*/ 8025404 w 8190330"/>
              <a:gd name="connsiteY1" fmla="*/ 88 h 1201737"/>
              <a:gd name="connsiteX2" fmla="*/ 8190330 w 8190330"/>
              <a:gd name="connsiteY2" fmla="*/ 1201737 h 1201737"/>
              <a:gd name="connsiteX3" fmla="*/ 0 w 8190330"/>
              <a:gd name="connsiteY3" fmla="*/ 1201737 h 1201737"/>
              <a:gd name="connsiteX4" fmla="*/ 0 w 8190330"/>
              <a:gd name="connsiteY4" fmla="*/ 0 h 1201737"/>
              <a:gd name="connsiteX0" fmla="*/ 0 w 8128238"/>
              <a:gd name="connsiteY0" fmla="*/ 0 h 1202389"/>
              <a:gd name="connsiteX1" fmla="*/ 8025404 w 8128238"/>
              <a:gd name="connsiteY1" fmla="*/ 88 h 1202389"/>
              <a:gd name="connsiteX2" fmla="*/ 8128238 w 8128238"/>
              <a:gd name="connsiteY2" fmla="*/ 1202389 h 1202389"/>
              <a:gd name="connsiteX3" fmla="*/ 0 w 8128238"/>
              <a:gd name="connsiteY3" fmla="*/ 1201737 h 1202389"/>
              <a:gd name="connsiteX4" fmla="*/ 0 w 8128238"/>
              <a:gd name="connsiteY4" fmla="*/ 0 h 1202389"/>
              <a:gd name="connsiteX0" fmla="*/ 0 w 8135355"/>
              <a:gd name="connsiteY0" fmla="*/ 0 h 1201766"/>
              <a:gd name="connsiteX1" fmla="*/ 8025404 w 8135355"/>
              <a:gd name="connsiteY1" fmla="*/ 88 h 1201766"/>
              <a:gd name="connsiteX2" fmla="*/ 8135355 w 8135355"/>
              <a:gd name="connsiteY2" fmla="*/ 1201766 h 1201766"/>
              <a:gd name="connsiteX3" fmla="*/ 0 w 8135355"/>
              <a:gd name="connsiteY3" fmla="*/ 1201737 h 1201766"/>
              <a:gd name="connsiteX4" fmla="*/ 0 w 8135355"/>
              <a:gd name="connsiteY4" fmla="*/ 0 h 12017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135355" h="1201766">
                <a:moveTo>
                  <a:pt x="0" y="0"/>
                </a:moveTo>
                <a:lnTo>
                  <a:pt x="8025404" y="88"/>
                </a:lnTo>
                <a:lnTo>
                  <a:pt x="8135355" y="1201766"/>
                </a:lnTo>
                <a:lnTo>
                  <a:pt x="0" y="120173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nl-NL" noProof="0" dirty="0"/>
          </a:p>
        </p:txBody>
      </p:sp>
      <p:sp>
        <p:nvSpPr>
          <p:cNvPr id="19" name="Tijdelijke aanduiding voor afbeelding 18"/>
          <p:cNvSpPr>
            <a:spLocks noGrp="1"/>
          </p:cNvSpPr>
          <p:nvPr>
            <p:ph type="pic" sz="quarter" idx="13" hasCustomPrompt="1"/>
          </p:nvPr>
        </p:nvSpPr>
        <p:spPr bwMode="white">
          <a:xfrm>
            <a:off x="-2382" y="1443238"/>
            <a:ext cx="12192000" cy="5380037"/>
          </a:xfrm>
          <a:custGeom>
            <a:avLst/>
            <a:gdLst>
              <a:gd name="connsiteX0" fmla="*/ 12130881 w 12192000"/>
              <a:gd name="connsiteY0" fmla="*/ 0 h 5380037"/>
              <a:gd name="connsiteX1" fmla="*/ 12192000 w 12192000"/>
              <a:gd name="connsiteY1" fmla="*/ 0 h 5380037"/>
              <a:gd name="connsiteX2" fmla="*/ 12192000 w 12192000"/>
              <a:gd name="connsiteY2" fmla="*/ 4317856 h 5380037"/>
              <a:gd name="connsiteX3" fmla="*/ 51218 w 12192000"/>
              <a:gd name="connsiteY3" fmla="*/ 5380037 h 5380037"/>
              <a:gd name="connsiteX4" fmla="*/ 0 w 12192000"/>
              <a:gd name="connsiteY4" fmla="*/ 5380037 h 5380037"/>
              <a:gd name="connsiteX5" fmla="*/ 0 w 12192000"/>
              <a:gd name="connsiteY5" fmla="*/ 1061315 h 53800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192000" h="5380037">
                <a:moveTo>
                  <a:pt x="12130881" y="0"/>
                </a:moveTo>
                <a:lnTo>
                  <a:pt x="12192000" y="0"/>
                </a:lnTo>
                <a:lnTo>
                  <a:pt x="12192000" y="4317856"/>
                </a:lnTo>
                <a:lnTo>
                  <a:pt x="51218" y="5380037"/>
                </a:lnTo>
                <a:lnTo>
                  <a:pt x="0" y="5380037"/>
                </a:lnTo>
                <a:lnTo>
                  <a:pt x="0" y="1061315"/>
                </a:lnTo>
                <a:close/>
              </a:path>
            </a:pathLst>
          </a:custGeom>
          <a:solidFill>
            <a:schemeClr val="accent6"/>
          </a:solidFill>
        </p:spPr>
        <p:txBody>
          <a:bodyPr wrap="square">
            <a:noAutofit/>
          </a:bodyPr>
          <a:lstStyle>
            <a:lvl1pPr marL="0" indent="0">
              <a:buNone/>
              <a:defRPr baseline="0"/>
            </a:lvl1pPr>
          </a:lstStyle>
          <a:p>
            <a:r>
              <a:rPr lang="nl-NL" noProof="0" dirty="0"/>
              <a:t> </a:t>
            </a:r>
          </a:p>
        </p:txBody>
      </p:sp>
      <p:pic>
        <p:nvPicPr>
          <p:cNvPr id="7" name="Afbeelding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14000" y="630000"/>
            <a:ext cx="1248569" cy="63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2014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object en foto, 2 kolo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hoek 8"/>
          <p:cNvSpPr/>
          <p:nvPr userDrawn="1"/>
        </p:nvSpPr>
        <p:spPr bwMode="white"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nl-NL" noProof="0" dirty="0"/>
          </a:p>
        </p:txBody>
      </p:sp>
      <p:sp>
        <p:nvSpPr>
          <p:cNvPr id="16" name="Rechthoek 15"/>
          <p:cNvSpPr/>
          <p:nvPr userDrawn="1"/>
        </p:nvSpPr>
        <p:spPr bwMode="ltGray">
          <a:xfrm>
            <a:off x="6094819" y="1890000"/>
            <a:ext cx="6098400" cy="496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nl-NL" noProof="0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l-NL" b="0" noProof="1"/>
              <a:t>Slide </a:t>
            </a:r>
            <a:fld id="{1A8A08A4-CBE0-489B-B8AB-06A7E0691891}" type="slidenum">
              <a:rPr lang="nl-NL" noProof="1" dirty="0" smtClean="0"/>
              <a:pPr/>
              <a:t>‹nr.›</a:t>
            </a:fld>
            <a:endParaRPr lang="nl-NL" noProof="1"/>
          </a:p>
        </p:txBody>
      </p:sp>
      <p:sp>
        <p:nvSpPr>
          <p:cNvPr id="7" name="Tijdelijke aanduiding voor inhoud 2"/>
          <p:cNvSpPr>
            <a:spLocks noGrp="1"/>
          </p:cNvSpPr>
          <p:nvPr>
            <p:ph idx="13"/>
          </p:nvPr>
        </p:nvSpPr>
        <p:spPr>
          <a:xfrm>
            <a:off x="6454799" y="4184541"/>
            <a:ext cx="5400000" cy="1666991"/>
          </a:xfrm>
        </p:spPr>
        <p:txBody>
          <a:bodyPr/>
          <a:lstStyle/>
          <a:p>
            <a:pPr lvl="0"/>
            <a:r>
              <a:rPr lang="nl-NL" noProof="0"/>
              <a:t>Klik om de modelstijlen te bewerken</a:t>
            </a:r>
          </a:p>
          <a:p>
            <a:pPr lvl="1"/>
            <a:r>
              <a:rPr lang="nl-NL" noProof="0"/>
              <a:t>Tweede niveau</a:t>
            </a:r>
          </a:p>
          <a:p>
            <a:pPr lvl="2"/>
            <a:r>
              <a:rPr lang="nl-NL" noProof="0"/>
              <a:t>Derde niveau</a:t>
            </a:r>
          </a:p>
          <a:p>
            <a:pPr lvl="3"/>
            <a:r>
              <a:rPr lang="nl-NL" noProof="0"/>
              <a:t>Vierde niveau</a:t>
            </a:r>
          </a:p>
          <a:p>
            <a:pPr lvl="4"/>
            <a:r>
              <a:rPr lang="nl-NL" noProof="0"/>
              <a:t>Vijfde niveau</a:t>
            </a:r>
            <a:endParaRPr lang="nl-NL" noProof="0" dirty="0"/>
          </a:p>
        </p:txBody>
      </p:sp>
      <p:pic>
        <p:nvPicPr>
          <p:cNvPr id="13" name="Afbeelding 1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14000" y="630000"/>
            <a:ext cx="1248569" cy="63000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 bwMode="gray">
          <a:xfrm>
            <a:off x="360000" y="255224"/>
            <a:ext cx="5399999" cy="1295400"/>
          </a:xfrm>
        </p:spPr>
        <p:txBody>
          <a:bodyPr>
            <a:normAutofit/>
          </a:bodyPr>
          <a:lstStyle>
            <a:lvl1pPr>
              <a:lnSpc>
                <a:spcPts val="3400"/>
              </a:lnSpc>
              <a:defRPr sz="3000"/>
            </a:lvl1pPr>
          </a:lstStyle>
          <a:p>
            <a:r>
              <a:rPr lang="nl-NL" noProof="0"/>
              <a:t>Klik om de stijl te bewerken</a:t>
            </a:r>
            <a:endParaRPr lang="nl-NL" noProof="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9999" y="1890000"/>
            <a:ext cx="5400000" cy="3960000"/>
          </a:xfrm>
        </p:spPr>
        <p:txBody>
          <a:bodyPr/>
          <a:lstStyle/>
          <a:p>
            <a:pPr lvl="0"/>
            <a:r>
              <a:rPr lang="nl-NL" noProof="0"/>
              <a:t>Klik om de modelstijlen te bewerken</a:t>
            </a:r>
          </a:p>
          <a:p>
            <a:pPr lvl="1"/>
            <a:r>
              <a:rPr lang="nl-NL" noProof="0"/>
              <a:t>Tweede niveau</a:t>
            </a:r>
          </a:p>
          <a:p>
            <a:pPr lvl="2"/>
            <a:r>
              <a:rPr lang="nl-NL" noProof="0"/>
              <a:t>Derde niveau</a:t>
            </a:r>
          </a:p>
          <a:p>
            <a:pPr lvl="3"/>
            <a:r>
              <a:rPr lang="nl-NL" noProof="0"/>
              <a:t>Vierde niveau</a:t>
            </a:r>
          </a:p>
          <a:p>
            <a:pPr lvl="4"/>
            <a:r>
              <a:rPr lang="nl-NL" noProof="0"/>
              <a:t>Vijfde niveau</a:t>
            </a:r>
            <a:endParaRPr lang="nl-NL" noProof="0" dirty="0"/>
          </a:p>
        </p:txBody>
      </p:sp>
      <p:sp>
        <p:nvSpPr>
          <p:cNvPr id="17" name="Tijdelijke aanduiding voor afbeelding 16"/>
          <p:cNvSpPr>
            <a:spLocks noGrp="1"/>
          </p:cNvSpPr>
          <p:nvPr>
            <p:ph type="pic" sz="quarter" idx="15" hasCustomPrompt="1"/>
          </p:nvPr>
        </p:nvSpPr>
        <p:spPr bwMode="gray">
          <a:xfrm>
            <a:off x="6093600" y="1262613"/>
            <a:ext cx="6098400" cy="2566882"/>
          </a:xfrm>
          <a:custGeom>
            <a:avLst/>
            <a:gdLst>
              <a:gd name="connsiteX0" fmla="*/ 0 w 6098400"/>
              <a:gd name="connsiteY0" fmla="*/ 0 h 2566882"/>
              <a:gd name="connsiteX1" fmla="*/ 6098400 w 6098400"/>
              <a:gd name="connsiteY1" fmla="*/ 531586 h 2566882"/>
              <a:gd name="connsiteX2" fmla="*/ 6098400 w 6098400"/>
              <a:gd name="connsiteY2" fmla="*/ 2566882 h 2566882"/>
              <a:gd name="connsiteX3" fmla="*/ 0 w 6098400"/>
              <a:gd name="connsiteY3" fmla="*/ 2566882 h 25668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098400" h="2566882">
                <a:moveTo>
                  <a:pt x="0" y="0"/>
                </a:moveTo>
                <a:lnTo>
                  <a:pt x="6098400" y="531586"/>
                </a:lnTo>
                <a:lnTo>
                  <a:pt x="6098400" y="2566882"/>
                </a:lnTo>
                <a:lnTo>
                  <a:pt x="0" y="2566882"/>
                </a:lnTo>
                <a:close/>
              </a:path>
            </a:pathLst>
          </a:custGeom>
          <a:solidFill>
            <a:schemeClr val="accent6"/>
          </a:solidFill>
        </p:spPr>
        <p:txBody>
          <a:bodyPr wrap="square">
            <a:noAutofit/>
          </a:bodyPr>
          <a:lstStyle>
            <a:lvl1pPr marL="0" indent="0">
              <a:buNone/>
              <a:defRPr/>
            </a:lvl1pPr>
          </a:lstStyle>
          <a:p>
            <a:r>
              <a:rPr lang="en-GB" dirty="0"/>
              <a:t> </a:t>
            </a: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nl-NL" noProof="1"/>
              <a:t>&lt;Titel van de presentatie&gt;</a:t>
            </a:r>
          </a:p>
        </p:txBody>
      </p:sp>
    </p:spTree>
    <p:extLst>
      <p:ext uri="{BB962C8B-B14F-4D97-AF65-F5344CB8AC3E}">
        <p14:creationId xmlns:p14="http://schemas.microsoft.com/office/powerpoint/2010/main" val="40893529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ubtitel / Rust / Eind / Hoofdstuk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 userDrawn="1"/>
        </p:nvSpPr>
        <p:spPr bwMode="white"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noProof="0" dirty="0"/>
          </a:p>
        </p:txBody>
      </p:sp>
      <p:pic>
        <p:nvPicPr>
          <p:cNvPr id="8" name="Afbeelding 7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826"/>
          <a:stretch/>
        </p:blipFill>
        <p:spPr bwMode="gray">
          <a:xfrm>
            <a:off x="0" y="0"/>
            <a:ext cx="3029007" cy="685800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 bwMode="gray">
          <a:xfrm>
            <a:off x="1439999" y="2340000"/>
            <a:ext cx="10122570" cy="1117600"/>
          </a:xfrm>
        </p:spPr>
        <p:txBody>
          <a:bodyPr anchor="b">
            <a:normAutofit/>
          </a:bodyPr>
          <a:lstStyle>
            <a:lvl1pPr algn="l">
              <a:defRPr sz="4000">
                <a:solidFill>
                  <a:schemeClr val="accent2"/>
                </a:solidFill>
              </a:defRPr>
            </a:lvl1pPr>
          </a:lstStyle>
          <a:p>
            <a:r>
              <a:rPr lang="nl-NL" noProof="0"/>
              <a:t>Klik om de stijl te bewerken</a:t>
            </a:r>
            <a:endParaRPr lang="nl-NL" noProof="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 bwMode="gray">
          <a:xfrm>
            <a:off x="1439999" y="3510000"/>
            <a:ext cx="10122569" cy="711200"/>
          </a:xfrm>
        </p:spPr>
        <p:txBody>
          <a:bodyPr/>
          <a:lstStyle>
            <a:lvl1pPr marL="0" indent="0" algn="l">
              <a:spcBef>
                <a:spcPts val="0"/>
              </a:spcBef>
              <a:buNone/>
              <a:defRPr sz="2400">
                <a:solidFill>
                  <a:schemeClr val="accent3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noProof="0"/>
              <a:t>Klik om de ondertitelstijl van het model te bewerken</a:t>
            </a:r>
            <a:endParaRPr lang="nl-NL" noProof="0" dirty="0"/>
          </a:p>
        </p:txBody>
      </p:sp>
      <p:pic>
        <p:nvPicPr>
          <p:cNvPr id="10" name="Afbeelding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14000" y="630000"/>
            <a:ext cx="1248569" cy="63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14975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noProof="0"/>
              <a:t>Klik om de stijl te bewerken</a:t>
            </a:r>
            <a:endParaRPr lang="nl-NL" noProof="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9999" y="1890000"/>
            <a:ext cx="11202569" cy="3960000"/>
          </a:xfrm>
        </p:spPr>
        <p:txBody>
          <a:bodyPr/>
          <a:lstStyle/>
          <a:p>
            <a:pPr lvl="0"/>
            <a:r>
              <a:rPr lang="nl-NL" noProof="0"/>
              <a:t>Klik om de modelstijlen te bewerken</a:t>
            </a:r>
          </a:p>
          <a:p>
            <a:pPr lvl="1"/>
            <a:r>
              <a:rPr lang="nl-NL" noProof="0"/>
              <a:t>Tweede niveau</a:t>
            </a:r>
          </a:p>
          <a:p>
            <a:pPr lvl="2"/>
            <a:r>
              <a:rPr lang="nl-NL" noProof="0"/>
              <a:t>Derde niveau</a:t>
            </a:r>
          </a:p>
          <a:p>
            <a:pPr lvl="3"/>
            <a:r>
              <a:rPr lang="nl-NL" noProof="0"/>
              <a:t>Vierde niveau</a:t>
            </a:r>
          </a:p>
          <a:p>
            <a:pPr lvl="4"/>
            <a:r>
              <a:rPr lang="nl-NL" noProof="0"/>
              <a:t>Vijfde niveau</a:t>
            </a:r>
            <a:endParaRPr lang="nl-NL" noProof="0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l-NL" b="0" noProof="1"/>
              <a:t>Slide </a:t>
            </a:r>
            <a:fld id="{1A8A08A4-CBE0-489B-B8AB-06A7E0691891}" type="slidenum">
              <a:rPr lang="nl-NL" noProof="1" dirty="0" smtClean="0"/>
              <a:pPr/>
              <a:t>‹nr.›</a:t>
            </a:fld>
            <a:endParaRPr lang="nl-NL" noProof="1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nl-NL" noProof="1"/>
              <a:t>&lt;Titel van de presentatie&gt;</a:t>
            </a:r>
          </a:p>
        </p:txBody>
      </p:sp>
    </p:spTree>
    <p:extLst>
      <p:ext uri="{BB962C8B-B14F-4D97-AF65-F5344CB8AC3E}">
        <p14:creationId xmlns:p14="http://schemas.microsoft.com/office/powerpoint/2010/main" val="12849375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rapportopmaa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noProof="0"/>
              <a:t>Klik om de stijl te bewerken</a:t>
            </a:r>
            <a:endParaRPr lang="nl-NL" noProof="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9999" y="1890000"/>
            <a:ext cx="11202569" cy="3960000"/>
          </a:xfrm>
        </p:spPr>
        <p:txBody>
          <a:bodyPr>
            <a:normAutofit/>
          </a:bodyPr>
          <a:lstStyle>
            <a:lvl1pPr>
              <a:lnSpc>
                <a:spcPts val="1400"/>
              </a:lnSpc>
              <a:defRPr sz="1200"/>
            </a:lvl1pPr>
            <a:lvl2pPr>
              <a:lnSpc>
                <a:spcPts val="1400"/>
              </a:lnSpc>
              <a:defRPr sz="1000"/>
            </a:lvl2pPr>
            <a:lvl3pPr>
              <a:lnSpc>
                <a:spcPts val="1400"/>
              </a:lnSpc>
              <a:defRPr sz="1000"/>
            </a:lvl3pPr>
            <a:lvl4pPr>
              <a:lnSpc>
                <a:spcPts val="1400"/>
              </a:lnSpc>
              <a:defRPr sz="1000"/>
            </a:lvl4pPr>
            <a:lvl5pPr>
              <a:lnSpc>
                <a:spcPts val="1400"/>
              </a:lnSpc>
              <a:defRPr sz="1000"/>
            </a:lvl5pPr>
          </a:lstStyle>
          <a:p>
            <a:pPr lvl="0"/>
            <a:r>
              <a:rPr lang="nl-NL" noProof="0"/>
              <a:t>Klik om de modelstijlen te bewerken</a:t>
            </a:r>
          </a:p>
          <a:p>
            <a:pPr lvl="1"/>
            <a:r>
              <a:rPr lang="nl-NL" noProof="0"/>
              <a:t>Tweede niveau</a:t>
            </a:r>
          </a:p>
          <a:p>
            <a:pPr lvl="2"/>
            <a:r>
              <a:rPr lang="nl-NL" noProof="0"/>
              <a:t>Derde niveau</a:t>
            </a:r>
          </a:p>
          <a:p>
            <a:pPr lvl="3"/>
            <a:r>
              <a:rPr lang="nl-NL" noProof="0"/>
              <a:t>Vierde niveau</a:t>
            </a:r>
          </a:p>
          <a:p>
            <a:pPr lvl="4"/>
            <a:r>
              <a:rPr lang="nl-NL" noProof="0"/>
              <a:t>Vijfde niveau</a:t>
            </a:r>
            <a:endParaRPr lang="nl-NL" noProof="0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l-NL" b="0" noProof="1"/>
              <a:t>Slide </a:t>
            </a:r>
            <a:fld id="{1A8A08A4-CBE0-489B-B8AB-06A7E0691891}" type="slidenum">
              <a:rPr lang="nl-NL" noProof="1" dirty="0" smtClean="0"/>
              <a:pPr/>
              <a:t>‹nr.›</a:t>
            </a:fld>
            <a:endParaRPr lang="nl-NL" noProof="1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nl-NL" noProof="1"/>
              <a:t>&lt;Titel van de presentatie&gt;</a:t>
            </a:r>
          </a:p>
        </p:txBody>
      </p:sp>
    </p:spTree>
    <p:extLst>
      <p:ext uri="{BB962C8B-B14F-4D97-AF65-F5344CB8AC3E}">
        <p14:creationId xmlns:p14="http://schemas.microsoft.com/office/powerpoint/2010/main" val="33731586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en object, 2 kolo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noProof="0"/>
              <a:t>Klik om de stijl te bewerken</a:t>
            </a:r>
            <a:endParaRPr lang="nl-NL" noProof="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9999" y="1890000"/>
            <a:ext cx="5400000" cy="3960000"/>
          </a:xfrm>
        </p:spPr>
        <p:txBody>
          <a:bodyPr/>
          <a:lstStyle/>
          <a:p>
            <a:pPr lvl="0"/>
            <a:r>
              <a:rPr lang="nl-NL" noProof="0"/>
              <a:t>Klik om de modelstijlen te bewerken</a:t>
            </a:r>
          </a:p>
          <a:p>
            <a:pPr lvl="1"/>
            <a:r>
              <a:rPr lang="nl-NL" noProof="0"/>
              <a:t>Tweede niveau</a:t>
            </a:r>
          </a:p>
          <a:p>
            <a:pPr lvl="2"/>
            <a:r>
              <a:rPr lang="nl-NL" noProof="0"/>
              <a:t>Derde niveau</a:t>
            </a:r>
          </a:p>
          <a:p>
            <a:pPr lvl="3"/>
            <a:r>
              <a:rPr lang="nl-NL" noProof="0"/>
              <a:t>Vierde niveau</a:t>
            </a:r>
          </a:p>
          <a:p>
            <a:pPr lvl="4"/>
            <a:r>
              <a:rPr lang="nl-NL" noProof="0"/>
              <a:t>Vijfde niveau</a:t>
            </a:r>
            <a:endParaRPr lang="nl-NL" noProof="0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l-NL" b="0" noProof="1"/>
              <a:t>Slide </a:t>
            </a:r>
            <a:fld id="{1A8A08A4-CBE0-489B-B8AB-06A7E0691891}" type="slidenum">
              <a:rPr lang="nl-NL" noProof="1" dirty="0" smtClean="0"/>
              <a:pPr/>
              <a:t>‹nr.›</a:t>
            </a:fld>
            <a:endParaRPr lang="nl-NL" noProof="1"/>
          </a:p>
        </p:txBody>
      </p:sp>
      <p:sp>
        <p:nvSpPr>
          <p:cNvPr id="7" name="Tijdelijke aanduiding voor inhoud 2"/>
          <p:cNvSpPr>
            <a:spLocks noGrp="1"/>
          </p:cNvSpPr>
          <p:nvPr>
            <p:ph idx="13"/>
          </p:nvPr>
        </p:nvSpPr>
        <p:spPr>
          <a:xfrm>
            <a:off x="6177600" y="1890000"/>
            <a:ext cx="5400000" cy="3960000"/>
          </a:xfrm>
        </p:spPr>
        <p:txBody>
          <a:bodyPr/>
          <a:lstStyle/>
          <a:p>
            <a:pPr lvl="0"/>
            <a:r>
              <a:rPr lang="nl-NL" noProof="0"/>
              <a:t>Klik om de modelstijlen te bewerken</a:t>
            </a:r>
          </a:p>
          <a:p>
            <a:pPr lvl="1"/>
            <a:r>
              <a:rPr lang="nl-NL" noProof="0"/>
              <a:t>Tweede niveau</a:t>
            </a:r>
          </a:p>
          <a:p>
            <a:pPr lvl="2"/>
            <a:r>
              <a:rPr lang="nl-NL" noProof="0"/>
              <a:t>Derde niveau</a:t>
            </a:r>
          </a:p>
          <a:p>
            <a:pPr lvl="3"/>
            <a:r>
              <a:rPr lang="nl-NL" noProof="0"/>
              <a:t>Vierde niveau</a:t>
            </a:r>
          </a:p>
          <a:p>
            <a:pPr lvl="4"/>
            <a:r>
              <a:rPr lang="nl-NL" noProof="0"/>
              <a:t>Vijfde niveau</a:t>
            </a:r>
            <a:endParaRPr lang="nl-NL" noProof="0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nl-NL" noProof="1"/>
              <a:t>&lt;Titel van de presentatie&gt;</a:t>
            </a:r>
          </a:p>
        </p:txBody>
      </p:sp>
    </p:spTree>
    <p:extLst>
      <p:ext uri="{BB962C8B-B14F-4D97-AF65-F5344CB8AC3E}">
        <p14:creationId xmlns:p14="http://schemas.microsoft.com/office/powerpoint/2010/main" val="2541135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sub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60000" y="538596"/>
            <a:ext cx="9307200" cy="558800"/>
          </a:xfrm>
        </p:spPr>
        <p:txBody>
          <a:bodyPr/>
          <a:lstStyle/>
          <a:p>
            <a:r>
              <a:rPr lang="nl-NL" noProof="0"/>
              <a:t>Klik om de stijl te bewerken</a:t>
            </a:r>
            <a:endParaRPr lang="nl-NL" noProof="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9999" y="1890000"/>
            <a:ext cx="11202569" cy="3960000"/>
          </a:xfrm>
        </p:spPr>
        <p:txBody>
          <a:bodyPr/>
          <a:lstStyle/>
          <a:p>
            <a:pPr lvl="0"/>
            <a:r>
              <a:rPr lang="nl-NL" noProof="0"/>
              <a:t>Klik om de modelstijlen te bewerken</a:t>
            </a:r>
          </a:p>
          <a:p>
            <a:pPr lvl="1"/>
            <a:r>
              <a:rPr lang="nl-NL" noProof="0"/>
              <a:t>Tweede niveau</a:t>
            </a:r>
          </a:p>
          <a:p>
            <a:pPr lvl="2"/>
            <a:r>
              <a:rPr lang="nl-NL" noProof="0"/>
              <a:t>Derde niveau</a:t>
            </a:r>
          </a:p>
          <a:p>
            <a:pPr lvl="3"/>
            <a:r>
              <a:rPr lang="nl-NL" noProof="0"/>
              <a:t>Vierde niveau</a:t>
            </a:r>
          </a:p>
          <a:p>
            <a:pPr lvl="4"/>
            <a:r>
              <a:rPr lang="nl-NL" noProof="0"/>
              <a:t>Vijfde niveau</a:t>
            </a:r>
            <a:endParaRPr lang="nl-NL" noProof="0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l-NL" b="0" noProof="1"/>
              <a:t>Slide </a:t>
            </a:r>
            <a:fld id="{1A8A08A4-CBE0-489B-B8AB-06A7E0691891}" type="slidenum">
              <a:rPr lang="nl-NL" noProof="1" dirty="0" smtClean="0"/>
              <a:pPr/>
              <a:t>‹nr.›</a:t>
            </a:fld>
            <a:endParaRPr lang="nl-NL" noProof="1"/>
          </a:p>
        </p:txBody>
      </p:sp>
      <p:sp>
        <p:nvSpPr>
          <p:cNvPr id="11" name="Tijdelijke aanduiding voor tekst 10"/>
          <p:cNvSpPr>
            <a:spLocks noGrp="1"/>
          </p:cNvSpPr>
          <p:nvPr>
            <p:ph type="body" sz="quarter" idx="13"/>
          </p:nvPr>
        </p:nvSpPr>
        <p:spPr>
          <a:xfrm>
            <a:off x="359999" y="1152000"/>
            <a:ext cx="9307201" cy="681100"/>
          </a:xfrm>
        </p:spPr>
        <p:txBody>
          <a:bodyPr>
            <a:normAutofit/>
          </a:bodyPr>
          <a:lstStyle>
            <a:lvl1pPr marL="0" indent="0">
              <a:lnSpc>
                <a:spcPts val="2400"/>
              </a:lnSpc>
              <a:spcBef>
                <a:spcPts val="0"/>
              </a:spcBef>
              <a:buNone/>
              <a:defRPr sz="2000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nl-NL" noProof="0"/>
              <a:t>Klik om de modelstijlen te bewerken</a:t>
            </a: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nl-NL" noProof="1"/>
              <a:t>&lt;Titel van de presentatie&gt;</a:t>
            </a:r>
          </a:p>
        </p:txBody>
      </p:sp>
    </p:spTree>
    <p:extLst>
      <p:ext uri="{BB962C8B-B14F-4D97-AF65-F5344CB8AC3E}">
        <p14:creationId xmlns:p14="http://schemas.microsoft.com/office/powerpoint/2010/main" val="8467055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en foto varian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hthoek 20"/>
          <p:cNvSpPr/>
          <p:nvPr userDrawn="1"/>
        </p:nvSpPr>
        <p:spPr bwMode="white">
          <a:xfrm>
            <a:off x="0" y="1477962"/>
            <a:ext cx="12192000" cy="53800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nl-NL" noProof="0" dirty="0"/>
          </a:p>
        </p:txBody>
      </p:sp>
      <p:sp>
        <p:nvSpPr>
          <p:cNvPr id="20" name="Rechthoek 19"/>
          <p:cNvSpPr/>
          <p:nvPr userDrawn="1"/>
        </p:nvSpPr>
        <p:spPr bwMode="gray">
          <a:xfrm rot="300000">
            <a:off x="-73010" y="1839610"/>
            <a:ext cx="8132982" cy="1206630"/>
          </a:xfrm>
          <a:custGeom>
            <a:avLst/>
            <a:gdLst>
              <a:gd name="connsiteX0" fmla="*/ 0 w 8190330"/>
              <a:gd name="connsiteY0" fmla="*/ 0 h 1201737"/>
              <a:gd name="connsiteX1" fmla="*/ 8190330 w 8190330"/>
              <a:gd name="connsiteY1" fmla="*/ 0 h 1201737"/>
              <a:gd name="connsiteX2" fmla="*/ 8190330 w 8190330"/>
              <a:gd name="connsiteY2" fmla="*/ 1201737 h 1201737"/>
              <a:gd name="connsiteX3" fmla="*/ 0 w 8190330"/>
              <a:gd name="connsiteY3" fmla="*/ 1201737 h 1201737"/>
              <a:gd name="connsiteX4" fmla="*/ 0 w 8190330"/>
              <a:gd name="connsiteY4" fmla="*/ 0 h 1201737"/>
              <a:gd name="connsiteX0" fmla="*/ 57348 w 8190330"/>
              <a:gd name="connsiteY0" fmla="*/ 0 h 1201973"/>
              <a:gd name="connsiteX1" fmla="*/ 8190330 w 8190330"/>
              <a:gd name="connsiteY1" fmla="*/ 236 h 1201973"/>
              <a:gd name="connsiteX2" fmla="*/ 8190330 w 8190330"/>
              <a:gd name="connsiteY2" fmla="*/ 1201973 h 1201973"/>
              <a:gd name="connsiteX3" fmla="*/ 0 w 8190330"/>
              <a:gd name="connsiteY3" fmla="*/ 1201973 h 1201973"/>
              <a:gd name="connsiteX4" fmla="*/ 57348 w 8190330"/>
              <a:gd name="connsiteY4" fmla="*/ 0 h 1201973"/>
              <a:gd name="connsiteX0" fmla="*/ 0 w 8132982"/>
              <a:gd name="connsiteY0" fmla="*/ 0 h 1206630"/>
              <a:gd name="connsiteX1" fmla="*/ 8132982 w 8132982"/>
              <a:gd name="connsiteY1" fmla="*/ 236 h 1206630"/>
              <a:gd name="connsiteX2" fmla="*/ 8132982 w 8132982"/>
              <a:gd name="connsiteY2" fmla="*/ 1201973 h 1206630"/>
              <a:gd name="connsiteX3" fmla="*/ 107994 w 8132982"/>
              <a:gd name="connsiteY3" fmla="*/ 1206630 h 1206630"/>
              <a:gd name="connsiteX4" fmla="*/ 0 w 8132982"/>
              <a:gd name="connsiteY4" fmla="*/ 0 h 12066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132982" h="1206630">
                <a:moveTo>
                  <a:pt x="0" y="0"/>
                </a:moveTo>
                <a:lnTo>
                  <a:pt x="8132982" y="236"/>
                </a:lnTo>
                <a:lnTo>
                  <a:pt x="8132982" y="1201973"/>
                </a:lnTo>
                <a:lnTo>
                  <a:pt x="107994" y="120663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nl-NL" noProof="0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 bwMode="gray">
          <a:xfrm>
            <a:off x="360000" y="538596"/>
            <a:ext cx="9307200" cy="558800"/>
          </a:xfrm>
        </p:spPr>
        <p:txBody>
          <a:bodyPr/>
          <a:lstStyle/>
          <a:p>
            <a:r>
              <a:rPr lang="nl-NL" noProof="0"/>
              <a:t>Klik om de stijl te bewerken</a:t>
            </a:r>
            <a:endParaRPr lang="nl-NL" noProof="0" dirty="0"/>
          </a:p>
        </p:txBody>
      </p:sp>
      <p:sp>
        <p:nvSpPr>
          <p:cNvPr id="22" name="Rechthoek 21"/>
          <p:cNvSpPr/>
          <p:nvPr userDrawn="1"/>
        </p:nvSpPr>
        <p:spPr bwMode="ltGray">
          <a:xfrm rot="300000">
            <a:off x="4127065" y="5303998"/>
            <a:ext cx="8135355" cy="1201766"/>
          </a:xfrm>
          <a:custGeom>
            <a:avLst/>
            <a:gdLst>
              <a:gd name="connsiteX0" fmla="*/ 0 w 8190330"/>
              <a:gd name="connsiteY0" fmla="*/ 0 h 1201737"/>
              <a:gd name="connsiteX1" fmla="*/ 8190330 w 8190330"/>
              <a:gd name="connsiteY1" fmla="*/ 0 h 1201737"/>
              <a:gd name="connsiteX2" fmla="*/ 8190330 w 8190330"/>
              <a:gd name="connsiteY2" fmla="*/ 1201737 h 1201737"/>
              <a:gd name="connsiteX3" fmla="*/ 0 w 8190330"/>
              <a:gd name="connsiteY3" fmla="*/ 1201737 h 1201737"/>
              <a:gd name="connsiteX4" fmla="*/ 0 w 8190330"/>
              <a:gd name="connsiteY4" fmla="*/ 0 h 1201737"/>
              <a:gd name="connsiteX0" fmla="*/ 0 w 8190330"/>
              <a:gd name="connsiteY0" fmla="*/ 0 h 1201737"/>
              <a:gd name="connsiteX1" fmla="*/ 8025404 w 8190330"/>
              <a:gd name="connsiteY1" fmla="*/ 88 h 1201737"/>
              <a:gd name="connsiteX2" fmla="*/ 8190330 w 8190330"/>
              <a:gd name="connsiteY2" fmla="*/ 1201737 h 1201737"/>
              <a:gd name="connsiteX3" fmla="*/ 0 w 8190330"/>
              <a:gd name="connsiteY3" fmla="*/ 1201737 h 1201737"/>
              <a:gd name="connsiteX4" fmla="*/ 0 w 8190330"/>
              <a:gd name="connsiteY4" fmla="*/ 0 h 1201737"/>
              <a:gd name="connsiteX0" fmla="*/ 0 w 8128238"/>
              <a:gd name="connsiteY0" fmla="*/ 0 h 1202389"/>
              <a:gd name="connsiteX1" fmla="*/ 8025404 w 8128238"/>
              <a:gd name="connsiteY1" fmla="*/ 88 h 1202389"/>
              <a:gd name="connsiteX2" fmla="*/ 8128238 w 8128238"/>
              <a:gd name="connsiteY2" fmla="*/ 1202389 h 1202389"/>
              <a:gd name="connsiteX3" fmla="*/ 0 w 8128238"/>
              <a:gd name="connsiteY3" fmla="*/ 1201737 h 1202389"/>
              <a:gd name="connsiteX4" fmla="*/ 0 w 8128238"/>
              <a:gd name="connsiteY4" fmla="*/ 0 h 1202389"/>
              <a:gd name="connsiteX0" fmla="*/ 0 w 8135355"/>
              <a:gd name="connsiteY0" fmla="*/ 0 h 1201766"/>
              <a:gd name="connsiteX1" fmla="*/ 8025404 w 8135355"/>
              <a:gd name="connsiteY1" fmla="*/ 88 h 1201766"/>
              <a:gd name="connsiteX2" fmla="*/ 8135355 w 8135355"/>
              <a:gd name="connsiteY2" fmla="*/ 1201766 h 1201766"/>
              <a:gd name="connsiteX3" fmla="*/ 0 w 8135355"/>
              <a:gd name="connsiteY3" fmla="*/ 1201737 h 1201766"/>
              <a:gd name="connsiteX4" fmla="*/ 0 w 8135355"/>
              <a:gd name="connsiteY4" fmla="*/ 0 h 12017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135355" h="1201766">
                <a:moveTo>
                  <a:pt x="0" y="0"/>
                </a:moveTo>
                <a:lnTo>
                  <a:pt x="8025404" y="88"/>
                </a:lnTo>
                <a:lnTo>
                  <a:pt x="8135355" y="1201766"/>
                </a:lnTo>
                <a:lnTo>
                  <a:pt x="0" y="120173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nl-NL" noProof="0" dirty="0"/>
          </a:p>
        </p:txBody>
      </p:sp>
      <p:sp>
        <p:nvSpPr>
          <p:cNvPr id="19" name="Tijdelijke aanduiding voor afbeelding 18"/>
          <p:cNvSpPr>
            <a:spLocks noGrp="1"/>
          </p:cNvSpPr>
          <p:nvPr>
            <p:ph type="pic" sz="quarter" idx="13" hasCustomPrompt="1"/>
          </p:nvPr>
        </p:nvSpPr>
        <p:spPr bwMode="white">
          <a:xfrm>
            <a:off x="-2382" y="1443238"/>
            <a:ext cx="12192000" cy="5380037"/>
          </a:xfrm>
          <a:custGeom>
            <a:avLst/>
            <a:gdLst>
              <a:gd name="connsiteX0" fmla="*/ 12130881 w 12192000"/>
              <a:gd name="connsiteY0" fmla="*/ 0 h 5380037"/>
              <a:gd name="connsiteX1" fmla="*/ 12192000 w 12192000"/>
              <a:gd name="connsiteY1" fmla="*/ 0 h 5380037"/>
              <a:gd name="connsiteX2" fmla="*/ 12192000 w 12192000"/>
              <a:gd name="connsiteY2" fmla="*/ 4317856 h 5380037"/>
              <a:gd name="connsiteX3" fmla="*/ 51218 w 12192000"/>
              <a:gd name="connsiteY3" fmla="*/ 5380037 h 5380037"/>
              <a:gd name="connsiteX4" fmla="*/ 0 w 12192000"/>
              <a:gd name="connsiteY4" fmla="*/ 5380037 h 5380037"/>
              <a:gd name="connsiteX5" fmla="*/ 0 w 12192000"/>
              <a:gd name="connsiteY5" fmla="*/ 1061315 h 53800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192000" h="5380037">
                <a:moveTo>
                  <a:pt x="12130881" y="0"/>
                </a:moveTo>
                <a:lnTo>
                  <a:pt x="12192000" y="0"/>
                </a:lnTo>
                <a:lnTo>
                  <a:pt x="12192000" y="4317856"/>
                </a:lnTo>
                <a:lnTo>
                  <a:pt x="51218" y="5380037"/>
                </a:lnTo>
                <a:lnTo>
                  <a:pt x="0" y="5380037"/>
                </a:lnTo>
                <a:lnTo>
                  <a:pt x="0" y="1061315"/>
                </a:lnTo>
                <a:close/>
              </a:path>
            </a:pathLst>
          </a:custGeom>
          <a:solidFill>
            <a:schemeClr val="accent6"/>
          </a:solidFill>
        </p:spPr>
        <p:txBody>
          <a:bodyPr wrap="square">
            <a:noAutofit/>
          </a:bodyPr>
          <a:lstStyle>
            <a:lvl1pPr marL="0" indent="0">
              <a:buNone/>
              <a:defRPr baseline="0"/>
            </a:lvl1pPr>
          </a:lstStyle>
          <a:p>
            <a:r>
              <a:rPr lang="nl-NL" noProof="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8620134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en foto varian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hthoek 20"/>
          <p:cNvSpPr/>
          <p:nvPr userDrawn="1"/>
        </p:nvSpPr>
        <p:spPr bwMode="white">
          <a:xfrm>
            <a:off x="0" y="1477962"/>
            <a:ext cx="12192000" cy="53800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nl-NL" noProof="0" dirty="0"/>
          </a:p>
        </p:txBody>
      </p:sp>
      <p:sp>
        <p:nvSpPr>
          <p:cNvPr id="20" name="Rechthoek 19"/>
          <p:cNvSpPr/>
          <p:nvPr userDrawn="1"/>
        </p:nvSpPr>
        <p:spPr bwMode="gray">
          <a:xfrm rot="300000">
            <a:off x="-73010" y="1839610"/>
            <a:ext cx="8132982" cy="1206630"/>
          </a:xfrm>
          <a:custGeom>
            <a:avLst/>
            <a:gdLst>
              <a:gd name="connsiteX0" fmla="*/ 0 w 8190330"/>
              <a:gd name="connsiteY0" fmla="*/ 0 h 1201737"/>
              <a:gd name="connsiteX1" fmla="*/ 8190330 w 8190330"/>
              <a:gd name="connsiteY1" fmla="*/ 0 h 1201737"/>
              <a:gd name="connsiteX2" fmla="*/ 8190330 w 8190330"/>
              <a:gd name="connsiteY2" fmla="*/ 1201737 h 1201737"/>
              <a:gd name="connsiteX3" fmla="*/ 0 w 8190330"/>
              <a:gd name="connsiteY3" fmla="*/ 1201737 h 1201737"/>
              <a:gd name="connsiteX4" fmla="*/ 0 w 8190330"/>
              <a:gd name="connsiteY4" fmla="*/ 0 h 1201737"/>
              <a:gd name="connsiteX0" fmla="*/ 57348 w 8190330"/>
              <a:gd name="connsiteY0" fmla="*/ 0 h 1201973"/>
              <a:gd name="connsiteX1" fmla="*/ 8190330 w 8190330"/>
              <a:gd name="connsiteY1" fmla="*/ 236 h 1201973"/>
              <a:gd name="connsiteX2" fmla="*/ 8190330 w 8190330"/>
              <a:gd name="connsiteY2" fmla="*/ 1201973 h 1201973"/>
              <a:gd name="connsiteX3" fmla="*/ 0 w 8190330"/>
              <a:gd name="connsiteY3" fmla="*/ 1201973 h 1201973"/>
              <a:gd name="connsiteX4" fmla="*/ 57348 w 8190330"/>
              <a:gd name="connsiteY4" fmla="*/ 0 h 1201973"/>
              <a:gd name="connsiteX0" fmla="*/ 0 w 8132982"/>
              <a:gd name="connsiteY0" fmla="*/ 0 h 1206630"/>
              <a:gd name="connsiteX1" fmla="*/ 8132982 w 8132982"/>
              <a:gd name="connsiteY1" fmla="*/ 236 h 1206630"/>
              <a:gd name="connsiteX2" fmla="*/ 8132982 w 8132982"/>
              <a:gd name="connsiteY2" fmla="*/ 1201973 h 1206630"/>
              <a:gd name="connsiteX3" fmla="*/ 107994 w 8132982"/>
              <a:gd name="connsiteY3" fmla="*/ 1206630 h 1206630"/>
              <a:gd name="connsiteX4" fmla="*/ 0 w 8132982"/>
              <a:gd name="connsiteY4" fmla="*/ 0 h 12066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132982" h="1206630">
                <a:moveTo>
                  <a:pt x="0" y="0"/>
                </a:moveTo>
                <a:lnTo>
                  <a:pt x="8132982" y="236"/>
                </a:lnTo>
                <a:lnTo>
                  <a:pt x="8132982" y="1201973"/>
                </a:lnTo>
                <a:lnTo>
                  <a:pt x="107994" y="120663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nl-NL" noProof="0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 bwMode="gray">
          <a:xfrm>
            <a:off x="360000" y="538596"/>
            <a:ext cx="9307200" cy="558800"/>
          </a:xfrm>
        </p:spPr>
        <p:txBody>
          <a:bodyPr/>
          <a:lstStyle/>
          <a:p>
            <a:r>
              <a:rPr lang="nl-NL" noProof="0"/>
              <a:t>Klik om de stijl te bewerken</a:t>
            </a:r>
            <a:endParaRPr lang="nl-NL" noProof="0" dirty="0"/>
          </a:p>
        </p:txBody>
      </p:sp>
      <p:sp>
        <p:nvSpPr>
          <p:cNvPr id="22" name="Rechthoek 21"/>
          <p:cNvSpPr/>
          <p:nvPr userDrawn="1"/>
        </p:nvSpPr>
        <p:spPr bwMode="gray">
          <a:xfrm rot="300000">
            <a:off x="4127065" y="5303998"/>
            <a:ext cx="8135355" cy="1201766"/>
          </a:xfrm>
          <a:custGeom>
            <a:avLst/>
            <a:gdLst>
              <a:gd name="connsiteX0" fmla="*/ 0 w 8190330"/>
              <a:gd name="connsiteY0" fmla="*/ 0 h 1201737"/>
              <a:gd name="connsiteX1" fmla="*/ 8190330 w 8190330"/>
              <a:gd name="connsiteY1" fmla="*/ 0 h 1201737"/>
              <a:gd name="connsiteX2" fmla="*/ 8190330 w 8190330"/>
              <a:gd name="connsiteY2" fmla="*/ 1201737 h 1201737"/>
              <a:gd name="connsiteX3" fmla="*/ 0 w 8190330"/>
              <a:gd name="connsiteY3" fmla="*/ 1201737 h 1201737"/>
              <a:gd name="connsiteX4" fmla="*/ 0 w 8190330"/>
              <a:gd name="connsiteY4" fmla="*/ 0 h 1201737"/>
              <a:gd name="connsiteX0" fmla="*/ 0 w 8190330"/>
              <a:gd name="connsiteY0" fmla="*/ 0 h 1201737"/>
              <a:gd name="connsiteX1" fmla="*/ 8025404 w 8190330"/>
              <a:gd name="connsiteY1" fmla="*/ 88 h 1201737"/>
              <a:gd name="connsiteX2" fmla="*/ 8190330 w 8190330"/>
              <a:gd name="connsiteY2" fmla="*/ 1201737 h 1201737"/>
              <a:gd name="connsiteX3" fmla="*/ 0 w 8190330"/>
              <a:gd name="connsiteY3" fmla="*/ 1201737 h 1201737"/>
              <a:gd name="connsiteX4" fmla="*/ 0 w 8190330"/>
              <a:gd name="connsiteY4" fmla="*/ 0 h 1201737"/>
              <a:gd name="connsiteX0" fmla="*/ 0 w 8128238"/>
              <a:gd name="connsiteY0" fmla="*/ 0 h 1202389"/>
              <a:gd name="connsiteX1" fmla="*/ 8025404 w 8128238"/>
              <a:gd name="connsiteY1" fmla="*/ 88 h 1202389"/>
              <a:gd name="connsiteX2" fmla="*/ 8128238 w 8128238"/>
              <a:gd name="connsiteY2" fmla="*/ 1202389 h 1202389"/>
              <a:gd name="connsiteX3" fmla="*/ 0 w 8128238"/>
              <a:gd name="connsiteY3" fmla="*/ 1201737 h 1202389"/>
              <a:gd name="connsiteX4" fmla="*/ 0 w 8128238"/>
              <a:gd name="connsiteY4" fmla="*/ 0 h 1202389"/>
              <a:gd name="connsiteX0" fmla="*/ 0 w 8135355"/>
              <a:gd name="connsiteY0" fmla="*/ 0 h 1201766"/>
              <a:gd name="connsiteX1" fmla="*/ 8025404 w 8135355"/>
              <a:gd name="connsiteY1" fmla="*/ 88 h 1201766"/>
              <a:gd name="connsiteX2" fmla="*/ 8135355 w 8135355"/>
              <a:gd name="connsiteY2" fmla="*/ 1201766 h 1201766"/>
              <a:gd name="connsiteX3" fmla="*/ 0 w 8135355"/>
              <a:gd name="connsiteY3" fmla="*/ 1201737 h 1201766"/>
              <a:gd name="connsiteX4" fmla="*/ 0 w 8135355"/>
              <a:gd name="connsiteY4" fmla="*/ 0 h 12017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135355" h="1201766">
                <a:moveTo>
                  <a:pt x="0" y="0"/>
                </a:moveTo>
                <a:lnTo>
                  <a:pt x="8025404" y="88"/>
                </a:lnTo>
                <a:lnTo>
                  <a:pt x="8135355" y="1201766"/>
                </a:lnTo>
                <a:lnTo>
                  <a:pt x="0" y="120173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nl-NL" noProof="0" dirty="0"/>
          </a:p>
        </p:txBody>
      </p:sp>
      <p:sp>
        <p:nvSpPr>
          <p:cNvPr id="19" name="Tijdelijke aanduiding voor afbeelding 18"/>
          <p:cNvSpPr>
            <a:spLocks noGrp="1"/>
          </p:cNvSpPr>
          <p:nvPr>
            <p:ph type="pic" sz="quarter" idx="13" hasCustomPrompt="1"/>
          </p:nvPr>
        </p:nvSpPr>
        <p:spPr bwMode="white">
          <a:xfrm>
            <a:off x="-2382" y="1443238"/>
            <a:ext cx="12192000" cy="5380037"/>
          </a:xfrm>
          <a:custGeom>
            <a:avLst/>
            <a:gdLst>
              <a:gd name="connsiteX0" fmla="*/ 12130881 w 12192000"/>
              <a:gd name="connsiteY0" fmla="*/ 0 h 5380037"/>
              <a:gd name="connsiteX1" fmla="*/ 12192000 w 12192000"/>
              <a:gd name="connsiteY1" fmla="*/ 0 h 5380037"/>
              <a:gd name="connsiteX2" fmla="*/ 12192000 w 12192000"/>
              <a:gd name="connsiteY2" fmla="*/ 4317856 h 5380037"/>
              <a:gd name="connsiteX3" fmla="*/ 51218 w 12192000"/>
              <a:gd name="connsiteY3" fmla="*/ 5380037 h 5380037"/>
              <a:gd name="connsiteX4" fmla="*/ 0 w 12192000"/>
              <a:gd name="connsiteY4" fmla="*/ 5380037 h 5380037"/>
              <a:gd name="connsiteX5" fmla="*/ 0 w 12192000"/>
              <a:gd name="connsiteY5" fmla="*/ 1061315 h 53800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192000" h="5380037">
                <a:moveTo>
                  <a:pt x="12130881" y="0"/>
                </a:moveTo>
                <a:lnTo>
                  <a:pt x="12192000" y="0"/>
                </a:lnTo>
                <a:lnTo>
                  <a:pt x="12192000" y="4317856"/>
                </a:lnTo>
                <a:lnTo>
                  <a:pt x="51218" y="5380037"/>
                </a:lnTo>
                <a:lnTo>
                  <a:pt x="0" y="5380037"/>
                </a:lnTo>
                <a:lnTo>
                  <a:pt x="0" y="1061315"/>
                </a:lnTo>
                <a:close/>
              </a:path>
            </a:pathLst>
          </a:custGeom>
          <a:solidFill>
            <a:schemeClr val="accent6"/>
          </a:solidFill>
        </p:spPr>
        <p:txBody>
          <a:bodyPr wrap="square">
            <a:noAutofit/>
          </a:bodyPr>
          <a:lstStyle>
            <a:lvl1pPr marL="0" indent="0">
              <a:buNone/>
              <a:defRPr baseline="0"/>
            </a:lvl1pPr>
          </a:lstStyle>
          <a:p>
            <a:r>
              <a:rPr lang="nl-NL" noProof="0" dirty="0"/>
              <a:t> </a:t>
            </a:r>
          </a:p>
        </p:txBody>
      </p:sp>
      <p:pic>
        <p:nvPicPr>
          <p:cNvPr id="7" name="Afbeelding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14000" y="630000"/>
            <a:ext cx="1248569" cy="63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59371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en foto variant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hthoek 20"/>
          <p:cNvSpPr/>
          <p:nvPr userDrawn="1"/>
        </p:nvSpPr>
        <p:spPr bwMode="white">
          <a:xfrm>
            <a:off x="0" y="1477962"/>
            <a:ext cx="12192000" cy="53800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nl-NL" noProof="0" dirty="0"/>
          </a:p>
        </p:txBody>
      </p:sp>
      <p:sp>
        <p:nvSpPr>
          <p:cNvPr id="20" name="Rechthoek 19"/>
          <p:cNvSpPr/>
          <p:nvPr userDrawn="1"/>
        </p:nvSpPr>
        <p:spPr bwMode="gray">
          <a:xfrm rot="300000">
            <a:off x="-73010" y="1839610"/>
            <a:ext cx="8132982" cy="1206630"/>
          </a:xfrm>
          <a:custGeom>
            <a:avLst/>
            <a:gdLst>
              <a:gd name="connsiteX0" fmla="*/ 0 w 8190330"/>
              <a:gd name="connsiteY0" fmla="*/ 0 h 1201737"/>
              <a:gd name="connsiteX1" fmla="*/ 8190330 w 8190330"/>
              <a:gd name="connsiteY1" fmla="*/ 0 h 1201737"/>
              <a:gd name="connsiteX2" fmla="*/ 8190330 w 8190330"/>
              <a:gd name="connsiteY2" fmla="*/ 1201737 h 1201737"/>
              <a:gd name="connsiteX3" fmla="*/ 0 w 8190330"/>
              <a:gd name="connsiteY3" fmla="*/ 1201737 h 1201737"/>
              <a:gd name="connsiteX4" fmla="*/ 0 w 8190330"/>
              <a:gd name="connsiteY4" fmla="*/ 0 h 1201737"/>
              <a:gd name="connsiteX0" fmla="*/ 57348 w 8190330"/>
              <a:gd name="connsiteY0" fmla="*/ 0 h 1201973"/>
              <a:gd name="connsiteX1" fmla="*/ 8190330 w 8190330"/>
              <a:gd name="connsiteY1" fmla="*/ 236 h 1201973"/>
              <a:gd name="connsiteX2" fmla="*/ 8190330 w 8190330"/>
              <a:gd name="connsiteY2" fmla="*/ 1201973 h 1201973"/>
              <a:gd name="connsiteX3" fmla="*/ 0 w 8190330"/>
              <a:gd name="connsiteY3" fmla="*/ 1201973 h 1201973"/>
              <a:gd name="connsiteX4" fmla="*/ 57348 w 8190330"/>
              <a:gd name="connsiteY4" fmla="*/ 0 h 1201973"/>
              <a:gd name="connsiteX0" fmla="*/ 0 w 8132982"/>
              <a:gd name="connsiteY0" fmla="*/ 0 h 1206630"/>
              <a:gd name="connsiteX1" fmla="*/ 8132982 w 8132982"/>
              <a:gd name="connsiteY1" fmla="*/ 236 h 1206630"/>
              <a:gd name="connsiteX2" fmla="*/ 8132982 w 8132982"/>
              <a:gd name="connsiteY2" fmla="*/ 1201973 h 1206630"/>
              <a:gd name="connsiteX3" fmla="*/ 107994 w 8132982"/>
              <a:gd name="connsiteY3" fmla="*/ 1206630 h 1206630"/>
              <a:gd name="connsiteX4" fmla="*/ 0 w 8132982"/>
              <a:gd name="connsiteY4" fmla="*/ 0 h 12066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132982" h="1206630">
                <a:moveTo>
                  <a:pt x="0" y="0"/>
                </a:moveTo>
                <a:lnTo>
                  <a:pt x="8132982" y="236"/>
                </a:lnTo>
                <a:lnTo>
                  <a:pt x="8132982" y="1201973"/>
                </a:lnTo>
                <a:lnTo>
                  <a:pt x="107994" y="1206630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nl-NL" noProof="0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 bwMode="gray">
          <a:xfrm>
            <a:off x="360000" y="538596"/>
            <a:ext cx="9307200" cy="558800"/>
          </a:xfrm>
        </p:spPr>
        <p:txBody>
          <a:bodyPr/>
          <a:lstStyle/>
          <a:p>
            <a:r>
              <a:rPr lang="nl-NL" noProof="0"/>
              <a:t>Klik om de stijl te bewerken</a:t>
            </a:r>
            <a:endParaRPr lang="nl-NL" noProof="0" dirty="0"/>
          </a:p>
        </p:txBody>
      </p:sp>
      <p:sp>
        <p:nvSpPr>
          <p:cNvPr id="22" name="Rechthoek 21"/>
          <p:cNvSpPr/>
          <p:nvPr userDrawn="1"/>
        </p:nvSpPr>
        <p:spPr bwMode="gray">
          <a:xfrm rot="300000">
            <a:off x="4127065" y="5303998"/>
            <a:ext cx="8135355" cy="1201766"/>
          </a:xfrm>
          <a:custGeom>
            <a:avLst/>
            <a:gdLst>
              <a:gd name="connsiteX0" fmla="*/ 0 w 8190330"/>
              <a:gd name="connsiteY0" fmla="*/ 0 h 1201737"/>
              <a:gd name="connsiteX1" fmla="*/ 8190330 w 8190330"/>
              <a:gd name="connsiteY1" fmla="*/ 0 h 1201737"/>
              <a:gd name="connsiteX2" fmla="*/ 8190330 w 8190330"/>
              <a:gd name="connsiteY2" fmla="*/ 1201737 h 1201737"/>
              <a:gd name="connsiteX3" fmla="*/ 0 w 8190330"/>
              <a:gd name="connsiteY3" fmla="*/ 1201737 h 1201737"/>
              <a:gd name="connsiteX4" fmla="*/ 0 w 8190330"/>
              <a:gd name="connsiteY4" fmla="*/ 0 h 1201737"/>
              <a:gd name="connsiteX0" fmla="*/ 0 w 8190330"/>
              <a:gd name="connsiteY0" fmla="*/ 0 h 1201737"/>
              <a:gd name="connsiteX1" fmla="*/ 8025404 w 8190330"/>
              <a:gd name="connsiteY1" fmla="*/ 88 h 1201737"/>
              <a:gd name="connsiteX2" fmla="*/ 8190330 w 8190330"/>
              <a:gd name="connsiteY2" fmla="*/ 1201737 h 1201737"/>
              <a:gd name="connsiteX3" fmla="*/ 0 w 8190330"/>
              <a:gd name="connsiteY3" fmla="*/ 1201737 h 1201737"/>
              <a:gd name="connsiteX4" fmla="*/ 0 w 8190330"/>
              <a:gd name="connsiteY4" fmla="*/ 0 h 1201737"/>
              <a:gd name="connsiteX0" fmla="*/ 0 w 8128238"/>
              <a:gd name="connsiteY0" fmla="*/ 0 h 1202389"/>
              <a:gd name="connsiteX1" fmla="*/ 8025404 w 8128238"/>
              <a:gd name="connsiteY1" fmla="*/ 88 h 1202389"/>
              <a:gd name="connsiteX2" fmla="*/ 8128238 w 8128238"/>
              <a:gd name="connsiteY2" fmla="*/ 1202389 h 1202389"/>
              <a:gd name="connsiteX3" fmla="*/ 0 w 8128238"/>
              <a:gd name="connsiteY3" fmla="*/ 1201737 h 1202389"/>
              <a:gd name="connsiteX4" fmla="*/ 0 w 8128238"/>
              <a:gd name="connsiteY4" fmla="*/ 0 h 1202389"/>
              <a:gd name="connsiteX0" fmla="*/ 0 w 8135355"/>
              <a:gd name="connsiteY0" fmla="*/ 0 h 1201766"/>
              <a:gd name="connsiteX1" fmla="*/ 8025404 w 8135355"/>
              <a:gd name="connsiteY1" fmla="*/ 88 h 1201766"/>
              <a:gd name="connsiteX2" fmla="*/ 8135355 w 8135355"/>
              <a:gd name="connsiteY2" fmla="*/ 1201766 h 1201766"/>
              <a:gd name="connsiteX3" fmla="*/ 0 w 8135355"/>
              <a:gd name="connsiteY3" fmla="*/ 1201737 h 1201766"/>
              <a:gd name="connsiteX4" fmla="*/ 0 w 8135355"/>
              <a:gd name="connsiteY4" fmla="*/ 0 h 12017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135355" h="1201766">
                <a:moveTo>
                  <a:pt x="0" y="0"/>
                </a:moveTo>
                <a:lnTo>
                  <a:pt x="8025404" y="88"/>
                </a:lnTo>
                <a:lnTo>
                  <a:pt x="8135355" y="1201766"/>
                </a:lnTo>
                <a:lnTo>
                  <a:pt x="0" y="120173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nl-NL" noProof="0" dirty="0"/>
          </a:p>
        </p:txBody>
      </p:sp>
      <p:sp>
        <p:nvSpPr>
          <p:cNvPr id="19" name="Tijdelijke aanduiding voor afbeelding 18"/>
          <p:cNvSpPr>
            <a:spLocks noGrp="1"/>
          </p:cNvSpPr>
          <p:nvPr>
            <p:ph type="pic" sz="quarter" idx="13" hasCustomPrompt="1"/>
          </p:nvPr>
        </p:nvSpPr>
        <p:spPr bwMode="white">
          <a:xfrm>
            <a:off x="-2382" y="1443238"/>
            <a:ext cx="12192000" cy="5380037"/>
          </a:xfrm>
          <a:custGeom>
            <a:avLst/>
            <a:gdLst>
              <a:gd name="connsiteX0" fmla="*/ 12130881 w 12192000"/>
              <a:gd name="connsiteY0" fmla="*/ 0 h 5380037"/>
              <a:gd name="connsiteX1" fmla="*/ 12192000 w 12192000"/>
              <a:gd name="connsiteY1" fmla="*/ 0 h 5380037"/>
              <a:gd name="connsiteX2" fmla="*/ 12192000 w 12192000"/>
              <a:gd name="connsiteY2" fmla="*/ 4317856 h 5380037"/>
              <a:gd name="connsiteX3" fmla="*/ 51218 w 12192000"/>
              <a:gd name="connsiteY3" fmla="*/ 5380037 h 5380037"/>
              <a:gd name="connsiteX4" fmla="*/ 0 w 12192000"/>
              <a:gd name="connsiteY4" fmla="*/ 5380037 h 5380037"/>
              <a:gd name="connsiteX5" fmla="*/ 0 w 12192000"/>
              <a:gd name="connsiteY5" fmla="*/ 1061315 h 53800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192000" h="5380037">
                <a:moveTo>
                  <a:pt x="12130881" y="0"/>
                </a:moveTo>
                <a:lnTo>
                  <a:pt x="12192000" y="0"/>
                </a:lnTo>
                <a:lnTo>
                  <a:pt x="12192000" y="4317856"/>
                </a:lnTo>
                <a:lnTo>
                  <a:pt x="51218" y="5380037"/>
                </a:lnTo>
                <a:lnTo>
                  <a:pt x="0" y="5380037"/>
                </a:lnTo>
                <a:lnTo>
                  <a:pt x="0" y="1061315"/>
                </a:lnTo>
                <a:close/>
              </a:path>
            </a:pathLst>
          </a:custGeom>
          <a:solidFill>
            <a:schemeClr val="accent6"/>
          </a:solidFill>
        </p:spPr>
        <p:txBody>
          <a:bodyPr wrap="square">
            <a:noAutofit/>
          </a:bodyPr>
          <a:lstStyle>
            <a:lvl1pPr marL="0" indent="0">
              <a:buNone/>
              <a:defRPr baseline="0"/>
            </a:lvl1pPr>
          </a:lstStyle>
          <a:p>
            <a:r>
              <a:rPr lang="nl-NL" noProof="0" dirty="0"/>
              <a:t> </a:t>
            </a:r>
          </a:p>
        </p:txBody>
      </p:sp>
      <p:pic>
        <p:nvPicPr>
          <p:cNvPr id="7" name="Afbeelding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14000" y="630000"/>
            <a:ext cx="1248569" cy="63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40792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Afbeelding 9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28" y="5945903"/>
            <a:ext cx="12192000" cy="921825"/>
          </a:xfrm>
          <a:prstGeom prst="rect">
            <a:avLst/>
          </a:prstGeom>
        </p:spPr>
      </p:pic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 bwMode="gray">
          <a:xfrm>
            <a:off x="360000" y="255224"/>
            <a:ext cx="9307200" cy="1117600"/>
          </a:xfrm>
          <a:prstGeom prst="rect">
            <a:avLst/>
          </a:prstGeom>
        </p:spPr>
        <p:txBody>
          <a:bodyPr vert="horz" wrap="none" lIns="0" tIns="0" rIns="0" bIns="0" rtlCol="0" anchor="ctr">
            <a:normAutofit/>
          </a:bodyPr>
          <a:lstStyle/>
          <a:p>
            <a:r>
              <a:rPr lang="nl-NL" noProof="0" dirty="0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359999" y="1890000"/>
            <a:ext cx="11202569" cy="39600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nl-NL" noProof="0" dirty="0"/>
              <a:t>Tekststijl van het model bewerken</a:t>
            </a:r>
          </a:p>
          <a:p>
            <a:pPr lvl="1"/>
            <a:r>
              <a:rPr lang="nl-NL" noProof="0" dirty="0"/>
              <a:t>Tweede niveau</a:t>
            </a:r>
          </a:p>
          <a:p>
            <a:pPr lvl="2"/>
            <a:r>
              <a:rPr lang="nl-NL" noProof="0" dirty="0"/>
              <a:t>Derde niveau</a:t>
            </a:r>
          </a:p>
          <a:p>
            <a:pPr lvl="3"/>
            <a:r>
              <a:rPr lang="nl-NL" noProof="0" dirty="0"/>
              <a:t>Vierde niveau</a:t>
            </a:r>
          </a:p>
          <a:p>
            <a:pPr lvl="4"/>
            <a:r>
              <a:rPr lang="nl-NL" noProof="0" dirty="0"/>
              <a:t>Vijfde niveau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359999" y="6480000"/>
            <a:ext cx="720000" cy="1524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lnSpc>
                <a:spcPts val="1200"/>
              </a:lnSpc>
              <a:defRPr sz="800" b="1">
                <a:solidFill>
                  <a:schemeClr val="accent2"/>
                </a:solidFill>
              </a:defRPr>
            </a:lvl1pPr>
          </a:lstStyle>
          <a:p>
            <a:r>
              <a:rPr lang="nl-NL" b="0" noProof="0" dirty="0"/>
              <a:t>Slide</a:t>
            </a:r>
            <a:r>
              <a:rPr lang="nl-NL" noProof="0" dirty="0"/>
              <a:t> </a:t>
            </a:r>
            <a:fld id="{1A8A08A4-CBE0-489B-B8AB-06A7E0691891}" type="slidenum">
              <a:rPr lang="nl-NL" noProof="0" smtClean="0"/>
              <a:pPr/>
              <a:t>‹nr.›</a:t>
            </a:fld>
            <a:endParaRPr lang="nl-NL" noProof="0" dirty="0"/>
          </a:p>
        </p:txBody>
      </p:sp>
      <p:pic>
        <p:nvPicPr>
          <p:cNvPr id="9" name="Afbeelding 8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14000" y="630000"/>
            <a:ext cx="1248569" cy="630000"/>
          </a:xfrm>
          <a:prstGeom prst="rect">
            <a:avLst/>
          </a:prstGeom>
        </p:spPr>
      </p:pic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60000" y="6300000"/>
            <a:ext cx="5400000" cy="1512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800">
                <a:solidFill>
                  <a:schemeClr val="accent2"/>
                </a:solidFill>
              </a:defRPr>
            </a:lvl1pPr>
          </a:lstStyle>
          <a:p>
            <a:r>
              <a:rPr lang="nl-NL" noProof="0" dirty="0"/>
              <a:t>&lt;Titel van de presentatie&gt;</a:t>
            </a:r>
          </a:p>
        </p:txBody>
      </p:sp>
    </p:spTree>
    <p:extLst>
      <p:ext uri="{BB962C8B-B14F-4D97-AF65-F5344CB8AC3E}">
        <p14:creationId xmlns:p14="http://schemas.microsoft.com/office/powerpoint/2010/main" val="34062182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6" r:id="rId2"/>
    <p:sldLayoutId id="2147483650" r:id="rId3"/>
    <p:sldLayoutId id="2147483655" r:id="rId4"/>
    <p:sldLayoutId id="2147483653" r:id="rId5"/>
    <p:sldLayoutId id="2147483651" r:id="rId6"/>
    <p:sldLayoutId id="2147483659" r:id="rId7"/>
    <p:sldLayoutId id="2147483652" r:id="rId8"/>
    <p:sldLayoutId id="2147483657" r:id="rId9"/>
    <p:sldLayoutId id="2147483658" r:id="rId10"/>
    <p:sldLayoutId id="2147483654" r:id="rId11"/>
  </p:sldLayoutIdLst>
  <p:hf sldNum="0" hdr="0" ftr="0" dt="0"/>
  <p:txStyles>
    <p:titleStyle>
      <a:lvl1pPr algn="l" defTabSz="914400" rtl="0" eaLnBrk="1" latinLnBrk="0" hangingPunct="1">
        <a:lnSpc>
          <a:spcPts val="4400"/>
        </a:lnSpc>
        <a:spcBef>
          <a:spcPct val="0"/>
        </a:spcBef>
        <a:buNone/>
        <a:defRPr sz="3200" b="1" kern="1200" cap="all" baseline="0">
          <a:solidFill>
            <a:schemeClr val="accent2"/>
          </a:solidFill>
          <a:latin typeface="+mj-lt"/>
          <a:ea typeface="+mj-ea"/>
          <a:cs typeface="+mj-cs"/>
        </a:defRPr>
      </a:lvl1pPr>
    </p:titleStyle>
    <p:bodyStyle>
      <a:lvl1pPr marL="0" indent="-360000" algn="l" defTabSz="914400" rtl="0" eaLnBrk="1" latinLnBrk="0" hangingPunct="1">
        <a:lnSpc>
          <a:spcPts val="2400"/>
        </a:lnSpc>
        <a:spcBef>
          <a:spcPts val="1000"/>
        </a:spcBef>
        <a:buClr>
          <a:schemeClr val="accent1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20000" indent="-360000" algn="l" defTabSz="914400" rtl="0" eaLnBrk="1" latinLnBrk="0" hangingPunct="1">
        <a:lnSpc>
          <a:spcPts val="1800"/>
        </a:lnSpc>
        <a:spcBef>
          <a:spcPts val="500"/>
        </a:spcBef>
        <a:buClr>
          <a:schemeClr val="accent3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1080000" indent="-360000" algn="l" defTabSz="914400" rtl="0" eaLnBrk="1" latinLnBrk="0" hangingPunct="1">
        <a:lnSpc>
          <a:spcPts val="1800"/>
        </a:lnSpc>
        <a:spcBef>
          <a:spcPts val="500"/>
        </a:spcBef>
        <a:buClr>
          <a:schemeClr val="accent3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440000" indent="-360000" algn="l" defTabSz="914400" rtl="0" eaLnBrk="1" latinLnBrk="0" hangingPunct="1">
        <a:lnSpc>
          <a:spcPts val="1800"/>
        </a:lnSpc>
        <a:spcBef>
          <a:spcPts val="500"/>
        </a:spcBef>
        <a:buClr>
          <a:schemeClr val="accent3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800000" indent="-360000" algn="l" defTabSz="914400" rtl="0" eaLnBrk="1" latinLnBrk="0" hangingPunct="1">
        <a:lnSpc>
          <a:spcPts val="1800"/>
        </a:lnSpc>
        <a:spcBef>
          <a:spcPts val="500"/>
        </a:spcBef>
        <a:buClr>
          <a:schemeClr val="accent3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inkomensvoorzieningen@meierijstad.nl" TargetMode="External"/><Relationship Id="rId2" Type="http://schemas.openxmlformats.org/officeDocument/2006/relationships/hyperlink" Target="mailto:schuldhulp@meierijstad.nl/geldzorgen@meierijstad.nl" TargetMode="External"/><Relationship Id="rId1" Type="http://schemas.openxmlformats.org/officeDocument/2006/relationships/slideLayout" Target="../slideLayouts/slideLayout6.xml"/><Relationship Id="rId5" Type="http://schemas.openxmlformats.org/officeDocument/2006/relationships/hyperlink" Target="mailto:svanhelvoort@meierijstad.nl" TargetMode="External"/><Relationship Id="rId4" Type="http://schemas.openxmlformats.org/officeDocument/2006/relationships/hyperlink" Target="mailto:participatie@meierijstad.nl" TargetMode="Externa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mailto:svanhelvoort@meierijstad.nl" TargetMode="Externa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ctrTitle"/>
          </p:nvPr>
        </p:nvSpPr>
        <p:spPr>
          <a:xfrm>
            <a:off x="1439999" y="1692067"/>
            <a:ext cx="10122569" cy="3939611"/>
          </a:xfrm>
        </p:spPr>
        <p:txBody>
          <a:bodyPr>
            <a:normAutofit fontScale="90000"/>
          </a:bodyPr>
          <a:lstStyle/>
          <a:p>
            <a:pPr algn="ctr"/>
            <a:br>
              <a:rPr lang="en-GB" dirty="0"/>
            </a:br>
            <a:br>
              <a:rPr lang="en-GB" dirty="0"/>
            </a:br>
            <a:br>
              <a:rPr lang="en-GB" dirty="0"/>
            </a:br>
            <a:br>
              <a:rPr lang="en-GB" dirty="0"/>
            </a:br>
            <a:br>
              <a:rPr lang="en-GB" dirty="0"/>
            </a:br>
            <a:r>
              <a:rPr lang="en-GB" u="sng" dirty="0"/>
              <a:t>Dag van de </a:t>
            </a:r>
            <a:r>
              <a:rPr lang="en-GB" u="sng" dirty="0" err="1"/>
              <a:t>Cultuur</a:t>
            </a:r>
            <a:r>
              <a:rPr lang="en-GB" u="sng" dirty="0"/>
              <a:t>;</a:t>
            </a:r>
            <a:br>
              <a:rPr lang="en-GB" dirty="0"/>
            </a:br>
            <a:br>
              <a:rPr lang="en-GB" dirty="0"/>
            </a:br>
            <a:r>
              <a:rPr lang="en-GB" sz="5300" dirty="0" err="1"/>
              <a:t>samen</a:t>
            </a:r>
            <a:r>
              <a:rPr lang="en-GB" sz="5300" dirty="0"/>
              <a:t> </a:t>
            </a:r>
            <a:r>
              <a:rPr lang="en-GB" sz="5300" dirty="0" err="1"/>
              <a:t>naar</a:t>
            </a:r>
            <a:r>
              <a:rPr lang="en-GB" sz="5300" dirty="0"/>
              <a:t> </a:t>
            </a:r>
            <a:r>
              <a:rPr lang="en-GB" sz="5300" dirty="0" err="1"/>
              <a:t>een</a:t>
            </a:r>
            <a:r>
              <a:rPr lang="en-GB" sz="5300" dirty="0"/>
              <a:t> </a:t>
            </a:r>
            <a:r>
              <a:rPr lang="en-GB" sz="5300" dirty="0" err="1"/>
              <a:t>betere</a:t>
            </a:r>
            <a:r>
              <a:rPr lang="en-GB" sz="5300" dirty="0"/>
              <a:t> </a:t>
            </a:r>
            <a:br>
              <a:rPr lang="en-GB" sz="5300" dirty="0"/>
            </a:br>
            <a:r>
              <a:rPr lang="en-GB" sz="5300" dirty="0" err="1"/>
              <a:t>aanpak</a:t>
            </a:r>
            <a:r>
              <a:rPr lang="en-GB" sz="5300" dirty="0"/>
              <a:t> van </a:t>
            </a:r>
            <a:r>
              <a:rPr lang="en-GB" sz="5300" dirty="0" err="1"/>
              <a:t>armoede</a:t>
            </a:r>
            <a:r>
              <a:rPr lang="en-GB" sz="5300" dirty="0"/>
              <a:t> </a:t>
            </a:r>
            <a:br>
              <a:rPr lang="en-GB" dirty="0"/>
            </a:br>
            <a:endParaRPr lang="en-GB" dirty="0"/>
          </a:p>
        </p:txBody>
      </p:sp>
      <p:sp>
        <p:nvSpPr>
          <p:cNvPr id="8" name="Ondertitel 7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GB" dirty="0"/>
          </a:p>
          <a:p>
            <a:r>
              <a:rPr lang="en-GB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5907955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21D8AF0-D953-42C4-110E-76C9B48C30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nl-NL" dirty="0"/>
              <a:t>Preventie &amp; Ondersteuning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DDF2E2E-E95E-944D-B0AB-6F5B734578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nl-NL" sz="1800" dirty="0"/>
              <a:t>Informatie in meerdere talen aanbieden</a:t>
            </a:r>
          </a:p>
          <a:p>
            <a:pPr marL="360000" lvl="1" indent="0">
              <a:buNone/>
            </a:pPr>
            <a:endParaRPr lang="nl-NL" sz="1800" dirty="0"/>
          </a:p>
          <a:p>
            <a:pPr lvl="1"/>
            <a:r>
              <a:rPr lang="nl-NL" sz="1800" dirty="0"/>
              <a:t>Preventief inzetten op educatie over leren omgaan met geld</a:t>
            </a:r>
          </a:p>
          <a:p>
            <a:pPr lvl="3"/>
            <a:r>
              <a:rPr lang="nl-NL" sz="1800" dirty="0" err="1"/>
              <a:t>Outreachend</a:t>
            </a:r>
            <a:r>
              <a:rPr lang="nl-NL" sz="1800" dirty="0"/>
              <a:t> en op vindplekken</a:t>
            </a:r>
          </a:p>
          <a:p>
            <a:pPr lvl="3"/>
            <a:r>
              <a:rPr lang="nl-NL" sz="1800" dirty="0"/>
              <a:t>Voor kinderen en jongeren, maar zeker ook voor volwassenen en ouderen</a:t>
            </a:r>
          </a:p>
          <a:p>
            <a:pPr marL="1080000" lvl="3" indent="0">
              <a:buNone/>
            </a:pPr>
            <a:endParaRPr lang="nl-NL" sz="1800" dirty="0"/>
          </a:p>
          <a:p>
            <a:pPr lvl="1"/>
            <a:r>
              <a:rPr lang="nl-NL" sz="1800" dirty="0"/>
              <a:t>Verwijzing of als doorverwijzende professional aansluiten bij een bezoek aan loketten </a:t>
            </a:r>
            <a:r>
              <a:rPr lang="nl-NL" sz="1800" dirty="0" err="1"/>
              <a:t>Geld&amp;Zo</a:t>
            </a:r>
            <a:endParaRPr lang="nl-NL" sz="1800" dirty="0"/>
          </a:p>
          <a:p>
            <a:pPr marL="360000" lvl="1" indent="0">
              <a:buNone/>
            </a:pPr>
            <a:endParaRPr lang="nl-NL" sz="1800" dirty="0"/>
          </a:p>
          <a:p>
            <a:pPr lvl="1"/>
            <a:r>
              <a:rPr lang="nl-NL" sz="1800" dirty="0"/>
              <a:t>Inzet sleutelpersonen (Voorlichtingsbijeenkomsten; tolkfunctie / adviserend)</a:t>
            </a:r>
          </a:p>
          <a:p>
            <a:pPr marL="360000" lvl="1" indent="0">
              <a:buNone/>
            </a:pPr>
            <a:endParaRPr lang="nl-NL" sz="1800" dirty="0"/>
          </a:p>
          <a:p>
            <a:pPr lvl="1"/>
            <a:r>
              <a:rPr lang="nl-NL" sz="1800" dirty="0"/>
              <a:t>Informeren bestuur van een moskee/kerk over voorzieningen en wijzigingen in aanbod  </a:t>
            </a:r>
          </a:p>
          <a:p>
            <a:pPr marL="360000" lvl="1" indent="0">
              <a:buNone/>
            </a:pPr>
            <a:endParaRPr lang="nl-NL" sz="1800" dirty="0"/>
          </a:p>
          <a:p>
            <a:pPr lvl="1"/>
            <a:r>
              <a:rPr lang="nl-NL" sz="1800" dirty="0"/>
              <a:t>Gebruik maken van bestaande initiatieven / aansluiten bijeenkomsten </a:t>
            </a:r>
          </a:p>
          <a:p>
            <a:pPr marL="360000" lvl="1" indent="0">
              <a:buNone/>
            </a:pPr>
            <a:endParaRPr lang="nl-NL" dirty="0"/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013781B6-94A6-C8DB-5AF8-09B702763340}"/>
              </a:ext>
            </a:extLst>
          </p:cNvPr>
          <p:cNvSpPr txBox="1"/>
          <p:nvPr/>
        </p:nvSpPr>
        <p:spPr>
          <a:xfrm>
            <a:off x="3941762" y="1293643"/>
            <a:ext cx="215423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b="1" dirty="0">
                <a:solidFill>
                  <a:schemeClr val="accent2"/>
                </a:solidFill>
              </a:rPr>
              <a:t>beter bereiken</a:t>
            </a:r>
          </a:p>
        </p:txBody>
      </p:sp>
    </p:spTree>
    <p:extLst>
      <p:ext uri="{BB962C8B-B14F-4D97-AF65-F5344CB8AC3E}">
        <p14:creationId xmlns:p14="http://schemas.microsoft.com/office/powerpoint/2010/main" val="9512493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6AF079A-DFE5-D2C2-69B5-38B5C6167F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/>
              <a:t>Loketten </a:t>
            </a:r>
            <a:r>
              <a:rPr lang="nl-NL" dirty="0" err="1"/>
              <a:t>Geld&amp;zo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269EF70-75FF-BA4F-D84B-6E7BA9D3F4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r>
              <a:rPr lang="nl-NL" b="1" i="0" dirty="0">
                <a:solidFill>
                  <a:srgbClr val="004C5A"/>
                </a:solidFill>
                <a:effectLst/>
                <a:latin typeface="pontiac"/>
              </a:rPr>
              <a:t>’t Spectrum (Schijndel)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nl-NL" sz="1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Dinsdag: 13.30 – 16.00 uur (op afspraak)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nl-NL" sz="1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Donderdag: 09.00 – 11.30 uur (op afspraak)</a:t>
            </a:r>
          </a:p>
          <a:p>
            <a:pPr algn="l"/>
            <a:r>
              <a:rPr lang="nl-NL" b="1" i="0" dirty="0">
                <a:solidFill>
                  <a:srgbClr val="004C5A"/>
                </a:solidFill>
                <a:effectLst/>
                <a:latin typeface="pontiac"/>
              </a:rPr>
              <a:t>Bibliotheek Veghel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nl-NL" sz="1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Dinsdag: 14.00 – 16.00 uur</a:t>
            </a:r>
          </a:p>
          <a:p>
            <a:pPr algn="l"/>
            <a:r>
              <a:rPr lang="nl-NL" b="1" i="0" dirty="0">
                <a:solidFill>
                  <a:srgbClr val="004C5A"/>
                </a:solidFill>
                <a:effectLst/>
                <a:latin typeface="pontiac"/>
              </a:rPr>
              <a:t>Bibliotheek Sint-Oedenrode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nl-NL" sz="1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Woensdag: 14.00 – 16.00 uur (op afspraak, 14.00 – 14.30 open inloop)</a:t>
            </a:r>
          </a:p>
          <a:p>
            <a:pPr algn="l">
              <a:buFont typeface="Arial" panose="020B0604020202020204" pitchFamily="34" charset="0"/>
              <a:buChar char="•"/>
            </a:pPr>
            <a:endParaRPr lang="nl-NL" sz="14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3189526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B2E0B90-CD31-8E1D-2139-7948125518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/>
              <a:t>Minimaloket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AB3AB9D-80D4-D72F-CCB3-50CB260E3A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0000" y="1266738"/>
            <a:ext cx="11585924" cy="4583261"/>
          </a:xfrm>
        </p:spPr>
        <p:txBody>
          <a:bodyPr>
            <a:normAutofit/>
          </a:bodyPr>
          <a:lstStyle/>
          <a:p>
            <a:pPr lvl="1"/>
            <a:r>
              <a:rPr lang="nl-NL" dirty="0"/>
              <a:t>Iedere dag (ma t/m vr) van 9:00u tot 11:00u op het gemeentehuis in Veghel</a:t>
            </a:r>
          </a:p>
          <a:p>
            <a:pPr indent="0">
              <a:buNone/>
            </a:pPr>
            <a:endParaRPr lang="nl-NL" dirty="0"/>
          </a:p>
          <a:p>
            <a:r>
              <a:rPr lang="nl-NL" b="1" dirty="0">
                <a:solidFill>
                  <a:srgbClr val="004C5A"/>
                </a:solidFill>
                <a:latin typeface="pontiac"/>
              </a:rPr>
              <a:t>Vragen aan een consulent?</a:t>
            </a:r>
          </a:p>
          <a:p>
            <a:pPr lvl="1"/>
            <a:r>
              <a:rPr lang="nl-NL" dirty="0"/>
              <a:t>Bij vragen over hulp bij financiële problemen: </a:t>
            </a:r>
            <a:r>
              <a:rPr lang="nl-NL" dirty="0">
                <a:hlinkClick r:id="rId2"/>
              </a:rPr>
              <a:t>schuldhulp@meierijstad.nl/geldzorgen@meierijstad.nl</a:t>
            </a:r>
            <a:endParaRPr lang="nl-NL" dirty="0"/>
          </a:p>
          <a:p>
            <a:pPr lvl="1"/>
            <a:r>
              <a:rPr lang="nl-NL" dirty="0"/>
              <a:t>Bij vragen over een bijstandsuitkering: </a:t>
            </a:r>
            <a:r>
              <a:rPr lang="nl-NL" dirty="0">
                <a:hlinkClick r:id="rId3"/>
              </a:rPr>
              <a:t>inkomensvoorzieningen@meierijstad.nl</a:t>
            </a:r>
            <a:endParaRPr lang="nl-NL" dirty="0"/>
          </a:p>
          <a:p>
            <a:pPr lvl="1"/>
            <a:r>
              <a:rPr lang="nl-NL" dirty="0"/>
              <a:t>Bij vragen over het vinden van een betaalde baan of vrijwilligerswerk: </a:t>
            </a:r>
            <a:r>
              <a:rPr lang="nl-NL" dirty="0">
                <a:hlinkClick r:id="rId4"/>
              </a:rPr>
              <a:t>participatie@meierijstad.nl</a:t>
            </a:r>
            <a:endParaRPr lang="nl-NL" dirty="0"/>
          </a:p>
          <a:p>
            <a:pPr lvl="1"/>
            <a:r>
              <a:rPr lang="nl-NL" dirty="0"/>
              <a:t>Bij vragen over bijzondere bijstand en minimaregelingen: </a:t>
            </a:r>
            <a:r>
              <a:rPr lang="nl-NL" dirty="0">
                <a:hlinkClick r:id="rId3"/>
              </a:rPr>
              <a:t>inkomensvoorzieningen@meierijstad.nl</a:t>
            </a:r>
            <a:endParaRPr lang="nl-NL" dirty="0"/>
          </a:p>
          <a:p>
            <a:pPr marL="360000" lvl="1" indent="0">
              <a:buNone/>
            </a:pPr>
            <a:endParaRPr lang="nl-NL" dirty="0"/>
          </a:p>
          <a:p>
            <a:pPr marL="360000" lvl="1" indent="0">
              <a:buNone/>
            </a:pPr>
            <a:endParaRPr lang="nl-NL" dirty="0"/>
          </a:p>
          <a:p>
            <a:pPr marR="0" lvl="1" fontAlgn="auto">
              <a:spcAft>
                <a:spcPts val="0"/>
              </a:spcAft>
              <a:buSzTx/>
              <a:tabLst/>
              <a:defRPr/>
            </a:pPr>
            <a:r>
              <a:rPr lang="nl-NL" dirty="0"/>
              <a:t>Vraag niet passend binnen aanbod gemeente? Overleg met armoedeambassadeur; </a:t>
            </a:r>
          </a:p>
          <a:p>
            <a:pPr marL="360000" marR="0" lvl="1" indent="0" fontAlgn="auto">
              <a:spcAft>
                <a:spcPts val="0"/>
              </a:spcAft>
              <a:buSzTx/>
              <a:buNone/>
              <a:tabLst/>
              <a:defRPr/>
            </a:pPr>
            <a:r>
              <a:rPr lang="nl-NL" dirty="0"/>
              <a:t>		Sandra van Helvoort (</a:t>
            </a:r>
            <a:r>
              <a:rPr lang="nl-NL" dirty="0"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svanhelvoort@meierijstad.nl</a:t>
            </a:r>
            <a:r>
              <a:rPr lang="nl-NL" dirty="0"/>
              <a:t> / 06-21908072)</a:t>
            </a:r>
          </a:p>
          <a:p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1459701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A245F3D-9142-B38D-BD60-AD0ED7F5E5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nl-NL" dirty="0"/>
              <a:t>Ter afsluiting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A56D348-CC9C-1AD9-8D4C-6A37674E68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0">
              <a:buNone/>
            </a:pPr>
            <a:endParaRPr lang="nl-NL" dirty="0"/>
          </a:p>
          <a:p>
            <a:r>
              <a:rPr lang="nl-NL" dirty="0"/>
              <a:t>Hoe wil je dat de burger naar ons, professionals, kijkt? </a:t>
            </a:r>
          </a:p>
          <a:p>
            <a:r>
              <a:rPr lang="nl-NL" dirty="0"/>
              <a:t>Wat betekent dat voor ons handelen? </a:t>
            </a:r>
          </a:p>
          <a:p>
            <a:r>
              <a:rPr lang="nl-NL" dirty="0"/>
              <a:t>Wat doe je al? Wat kun je nog beter doen?</a:t>
            </a:r>
          </a:p>
          <a:p>
            <a:r>
              <a:rPr lang="nl-NL" dirty="0"/>
              <a:t>Wat zou je nodig hebben, om de burgers die jullie zien nog beter te helpen? </a:t>
            </a:r>
          </a:p>
          <a:p>
            <a:r>
              <a:rPr lang="nl-NL" dirty="0"/>
              <a:t>Als je een tip of advies zou mogen geven, wat zou dat dan zijn? </a:t>
            </a:r>
          </a:p>
          <a:p>
            <a:endParaRPr lang="nl-NL" dirty="0"/>
          </a:p>
          <a:p>
            <a:r>
              <a:rPr lang="nl-NL" dirty="0"/>
              <a:t>Laat je tip of advies achter op een post-it of mail naar </a:t>
            </a:r>
            <a:r>
              <a:rPr lang="nl-NL" dirty="0">
                <a:hlinkClick r:id="rId2"/>
              </a:rPr>
              <a:t>svanhelvoort@meierijstad.nl</a:t>
            </a:r>
            <a:endParaRPr lang="nl-NL" dirty="0"/>
          </a:p>
          <a:p>
            <a:pPr indent="0">
              <a:buNone/>
            </a:pPr>
            <a:endParaRPr lang="nl-NL" dirty="0"/>
          </a:p>
          <a:p>
            <a:endParaRPr lang="nl-NL" dirty="0"/>
          </a:p>
          <a:p>
            <a:pPr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8429217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Vragen</a:t>
            </a:r>
            <a:r>
              <a:rPr lang="en-GB" dirty="0"/>
              <a:t>?</a:t>
            </a:r>
          </a:p>
        </p:txBody>
      </p:sp>
      <p:sp>
        <p:nvSpPr>
          <p:cNvPr id="4" name="Tijdelijke aanduiding voor afbeelding 3"/>
          <p:cNvSpPr>
            <a:spLocks noGrp="1"/>
          </p:cNvSpPr>
          <p:nvPr>
            <p:ph type="pic" sz="quarter" idx="13"/>
          </p:nvPr>
        </p:nvSpPr>
        <p:spPr>
          <a:xfrm>
            <a:off x="0" y="1477963"/>
            <a:ext cx="12192000" cy="5380037"/>
          </a:xfrm>
        </p:spPr>
      </p:sp>
      <p:sp>
        <p:nvSpPr>
          <p:cNvPr id="5" name="Tijdelijke aanduiding voor inhoud 2"/>
          <p:cNvSpPr>
            <a:spLocks noGrp="1"/>
          </p:cNvSpPr>
          <p:nvPr>
            <p:ph idx="1"/>
          </p:nvPr>
        </p:nvSpPr>
        <p:spPr>
          <a:xfrm>
            <a:off x="359999" y="1890000"/>
            <a:ext cx="11202569" cy="3960000"/>
          </a:xfrm>
        </p:spPr>
        <p:txBody>
          <a:bodyPr/>
          <a:lstStyle/>
          <a:p>
            <a:pPr indent="0" algn="ctr">
              <a:buNone/>
            </a:pPr>
            <a:endParaRPr lang="nl-NL" sz="16000" dirty="0"/>
          </a:p>
          <a:p>
            <a:pPr indent="0" algn="ctr">
              <a:buNone/>
            </a:pPr>
            <a:endParaRPr lang="nl-NL" sz="16000" dirty="0"/>
          </a:p>
          <a:p>
            <a:pPr indent="0" algn="ctr">
              <a:buNone/>
            </a:pPr>
            <a:endParaRPr lang="nl-NL" sz="16000" dirty="0"/>
          </a:p>
          <a:p>
            <a:pPr indent="0" algn="ctr">
              <a:buNone/>
            </a:pPr>
            <a:endParaRPr lang="nl-NL" sz="16000" dirty="0"/>
          </a:p>
          <a:p>
            <a:pPr indent="0" algn="ctr">
              <a:buNone/>
            </a:pPr>
            <a:endParaRPr lang="nl-NL" sz="16000" dirty="0"/>
          </a:p>
          <a:p>
            <a:pPr indent="0" algn="ctr">
              <a:buNone/>
            </a:pPr>
            <a:r>
              <a:rPr lang="nl-NL" sz="16000"/>
              <a:t>?</a:t>
            </a:r>
            <a:r>
              <a:rPr lang="nl-NL" dirty="0"/>
              <a:t>	         </a:t>
            </a:r>
          </a:p>
          <a:p>
            <a:pPr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7710975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Tijdelijke aanduiding voor inhoud 3">
            <a:extLst>
              <a:ext uri="{FF2B5EF4-FFF2-40B4-BE49-F238E27FC236}">
                <a16:creationId xmlns:a16="http://schemas.microsoft.com/office/drawing/2014/main" id="{BDA79BC9-035F-B996-4132-9D84379FC47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11586" y="893933"/>
            <a:ext cx="4461935" cy="5207205"/>
          </a:xfrm>
          <a:prstGeom prst="rect">
            <a:avLst/>
          </a:prstGeom>
        </p:spPr>
      </p:pic>
      <p:sp>
        <p:nvSpPr>
          <p:cNvPr id="6" name="Vrije vorm: vorm 5">
            <a:extLst>
              <a:ext uri="{FF2B5EF4-FFF2-40B4-BE49-F238E27FC236}">
                <a16:creationId xmlns:a16="http://schemas.microsoft.com/office/drawing/2014/main" id="{6E15C9AB-5EB2-DDC0-B883-78828047BBEE}"/>
              </a:ext>
            </a:extLst>
          </p:cNvPr>
          <p:cNvSpPr/>
          <p:nvPr/>
        </p:nvSpPr>
        <p:spPr>
          <a:xfrm>
            <a:off x="8716161" y="2407640"/>
            <a:ext cx="2087558" cy="1276404"/>
          </a:xfrm>
          <a:custGeom>
            <a:avLst/>
            <a:gdLst>
              <a:gd name="connsiteX0" fmla="*/ 0 w 2087558"/>
              <a:gd name="connsiteY0" fmla="*/ 0 h 1276404"/>
              <a:gd name="connsiteX1" fmla="*/ 1325461 w 2087558"/>
              <a:gd name="connsiteY1" fmla="*/ 1082180 h 12764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087558" h="1276404">
                <a:moveTo>
                  <a:pt x="0" y="0"/>
                </a:moveTo>
                <a:cubicBezTo>
                  <a:pt x="1523301" y="831908"/>
                  <a:pt x="3046602" y="1663817"/>
                  <a:pt x="1325461" y="1082180"/>
                </a:cubicBezTo>
              </a:path>
            </a:pathLst>
          </a:cu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Tekstvak 7">
            <a:extLst>
              <a:ext uri="{FF2B5EF4-FFF2-40B4-BE49-F238E27FC236}">
                <a16:creationId xmlns:a16="http://schemas.microsoft.com/office/drawing/2014/main" id="{6E1862C8-5C32-29B3-2FB0-D1786CD658A5}"/>
              </a:ext>
            </a:extLst>
          </p:cNvPr>
          <p:cNvSpPr txBox="1"/>
          <p:nvPr/>
        </p:nvSpPr>
        <p:spPr>
          <a:xfrm>
            <a:off x="5800811" y="1742727"/>
            <a:ext cx="564200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Brainstorm middels een </a:t>
            </a:r>
            <a:r>
              <a:rPr lang="nl-NL" dirty="0" err="1"/>
              <a:t>empathy</a:t>
            </a:r>
            <a:r>
              <a:rPr lang="nl-NL" dirty="0"/>
              <a:t> map: </a:t>
            </a:r>
            <a:br>
              <a:rPr lang="nl-NL" dirty="0"/>
            </a:br>
            <a:r>
              <a:rPr lang="nl-NL" dirty="0"/>
              <a:t>We verplaatsen ons in het perspectief van een burger met een andere culturele achtergrond.</a:t>
            </a:r>
          </a:p>
          <a:p>
            <a:endParaRPr lang="nl-NL" dirty="0"/>
          </a:p>
          <a:p>
            <a:r>
              <a:rPr lang="nl-NL" dirty="0"/>
              <a:t>-Wat zeggen mensen over je? </a:t>
            </a:r>
          </a:p>
          <a:p>
            <a:r>
              <a:rPr lang="nl-NL" i="1" dirty="0"/>
              <a:t>(Oordelen, stigma)</a:t>
            </a:r>
          </a:p>
          <a:p>
            <a:endParaRPr lang="nl-NL" dirty="0"/>
          </a:p>
          <a:p>
            <a:r>
              <a:rPr lang="nl-NL" dirty="0"/>
              <a:t>-Welke gedachten heb je?</a:t>
            </a:r>
          </a:p>
          <a:p>
            <a:r>
              <a:rPr lang="nl-NL" dirty="0"/>
              <a:t>(Wat spookt er door je hoofd?  </a:t>
            </a:r>
            <a:br>
              <a:rPr lang="nl-NL" dirty="0"/>
            </a:br>
            <a:endParaRPr lang="nl-NL" dirty="0"/>
          </a:p>
          <a:p>
            <a:r>
              <a:rPr lang="nl-NL" dirty="0"/>
              <a:t>-Wat voel je? </a:t>
            </a:r>
            <a:br>
              <a:rPr lang="nl-NL" dirty="0"/>
            </a:br>
            <a:r>
              <a:rPr lang="nl-NL" i="1" dirty="0"/>
              <a:t>(Zelfbeeld, emoties etc.)</a:t>
            </a:r>
          </a:p>
          <a:p>
            <a:endParaRPr lang="nl-NL" dirty="0"/>
          </a:p>
          <a:p>
            <a:r>
              <a:rPr lang="nl-NL" dirty="0"/>
              <a:t>-Wat doe je/wat betekent dit voor je handelen? </a:t>
            </a:r>
          </a:p>
          <a:p>
            <a:r>
              <a:rPr lang="nl-NL" i="1" dirty="0"/>
              <a:t>(Of.. Wat doe je juist niet?)</a:t>
            </a:r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8958621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/>
              <a:t>ACHTERGROND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60000" y="1100380"/>
            <a:ext cx="11202569" cy="5502396"/>
          </a:xfrm>
        </p:spPr>
        <p:txBody>
          <a:bodyPr>
            <a:normAutofit/>
          </a:bodyPr>
          <a:lstStyle/>
          <a:p>
            <a:endParaRPr lang="nl-NL" dirty="0"/>
          </a:p>
          <a:p>
            <a:r>
              <a:rPr lang="nl-NL" sz="1800" dirty="0"/>
              <a:t>1 op 5 huishoudens heeft 1 of meer betalingsachterstanden</a:t>
            </a:r>
          </a:p>
          <a:p>
            <a:r>
              <a:rPr lang="nl-NL" sz="1800" dirty="0"/>
              <a:t>Pas in actie als de schulden en problemen al torenhoog zijn (Schaamte/weg naar juiste hulp)</a:t>
            </a:r>
          </a:p>
          <a:p>
            <a:pPr marR="0" lvl="0" indent="-360000" fontAlgn="auto">
              <a:lnSpc>
                <a:spcPts val="2400"/>
              </a:lnSpc>
              <a:spcBef>
                <a:spcPts val="1000"/>
              </a:spcBef>
              <a:spcAft>
                <a:spcPts val="0"/>
              </a:spcAft>
              <a:buClr>
                <a:srgbClr val="4BA6DF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nl-NL" sz="1800" dirty="0"/>
              <a:t>Relatie tussen gezondheid, taalbeheersing, opleidingsniveau en financiële problemen</a:t>
            </a:r>
          </a:p>
          <a:p>
            <a:pPr marR="0" lvl="0" indent="-360000" fontAlgn="auto">
              <a:lnSpc>
                <a:spcPts val="2400"/>
              </a:lnSpc>
              <a:spcBef>
                <a:spcPts val="1000"/>
              </a:spcBef>
              <a:spcAft>
                <a:spcPts val="0"/>
              </a:spcAft>
              <a:buClr>
                <a:srgbClr val="4BA6DF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nl-NL" sz="1800" dirty="0"/>
              <a:t>Geldproblemen kunnen voor flinke stress zorgen en hebben invloed op het levensgeluk van mensen en op de levensverwachting</a:t>
            </a:r>
          </a:p>
          <a:p>
            <a:pPr marR="0" lvl="0" indent="-360000" fontAlgn="auto">
              <a:lnSpc>
                <a:spcPts val="2400"/>
              </a:lnSpc>
              <a:spcBef>
                <a:spcPts val="1000"/>
              </a:spcBef>
              <a:spcAft>
                <a:spcPts val="0"/>
              </a:spcAft>
              <a:buClr>
                <a:srgbClr val="4BA6DF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endParaRPr lang="nl-NL" sz="1800" dirty="0"/>
          </a:p>
          <a:p>
            <a:pPr marR="0" lvl="0" indent="-360000" fontAlgn="auto">
              <a:lnSpc>
                <a:spcPts val="2400"/>
              </a:lnSpc>
              <a:spcBef>
                <a:spcPts val="1000"/>
              </a:spcBef>
              <a:spcAft>
                <a:spcPts val="0"/>
              </a:spcAft>
              <a:buClr>
                <a:srgbClr val="4BA6DF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nl-NL" sz="1800" dirty="0"/>
              <a:t>Specifiek voor mensen met een migratie achtergrond; </a:t>
            </a:r>
          </a:p>
          <a:p>
            <a:pPr lvl="1">
              <a:lnSpc>
                <a:spcPts val="2400"/>
              </a:lnSpc>
              <a:spcBef>
                <a:spcPts val="1000"/>
              </a:spcBef>
              <a:buClr>
                <a:srgbClr val="4BA6DF"/>
              </a:buClr>
              <a:defRPr/>
            </a:pPr>
            <a:r>
              <a:rPr lang="nl-NL" sz="1200" dirty="0"/>
              <a:t>Schaamte en zelfstandigheid (zelf oplossen, zelf aan het roer willen blijven)</a:t>
            </a:r>
          </a:p>
          <a:p>
            <a:pPr lvl="1">
              <a:lnSpc>
                <a:spcPts val="2400"/>
              </a:lnSpc>
              <a:spcBef>
                <a:spcPts val="1000"/>
              </a:spcBef>
              <a:buClr>
                <a:srgbClr val="4BA6DF"/>
              </a:buClr>
              <a:defRPr/>
            </a:pPr>
            <a:r>
              <a:rPr lang="nl-NL" sz="1200" dirty="0"/>
              <a:t>Taalbarrière (</a:t>
            </a:r>
            <a:r>
              <a:rPr lang="nl-NL" sz="1200" dirty="0" err="1"/>
              <a:t>overload</a:t>
            </a:r>
            <a:r>
              <a:rPr lang="nl-NL" sz="1200" dirty="0"/>
              <a:t> aan informatie, de helft van de informatie maar begrijpen, belangrijke info over het hoofd zien)]</a:t>
            </a:r>
          </a:p>
          <a:p>
            <a:pPr lvl="1">
              <a:lnSpc>
                <a:spcPts val="2400"/>
              </a:lnSpc>
              <a:spcBef>
                <a:spcPts val="1000"/>
              </a:spcBef>
              <a:buClr>
                <a:srgbClr val="4BA6DF"/>
              </a:buClr>
              <a:defRPr/>
            </a:pPr>
            <a:r>
              <a:rPr lang="nl-NL" sz="1200" dirty="0"/>
              <a:t>Andere normen en waarden vanuit achtergrond cultuur</a:t>
            </a:r>
          </a:p>
          <a:p>
            <a:pPr lvl="1">
              <a:lnSpc>
                <a:spcPts val="2400"/>
              </a:lnSpc>
              <a:spcBef>
                <a:spcPts val="1000"/>
              </a:spcBef>
              <a:buClr>
                <a:srgbClr val="4BA6DF"/>
              </a:buClr>
              <a:defRPr/>
            </a:pPr>
            <a:endParaRPr lang="nl-NL" sz="1200" dirty="0"/>
          </a:p>
          <a:p>
            <a:pPr marR="0" lvl="0" indent="-360000" fontAlgn="auto">
              <a:lnSpc>
                <a:spcPts val="2400"/>
              </a:lnSpc>
              <a:spcBef>
                <a:spcPts val="1000"/>
              </a:spcBef>
              <a:spcAft>
                <a:spcPts val="0"/>
              </a:spcAft>
              <a:buClr>
                <a:srgbClr val="4BA6DF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endParaRPr lang="nl-NL" sz="1800" dirty="0"/>
          </a:p>
          <a:p>
            <a:endParaRPr lang="nl-NL" dirty="0"/>
          </a:p>
          <a:p>
            <a:pPr marL="360000" lvl="1" indent="0">
              <a:buNone/>
            </a:pPr>
            <a:endParaRPr lang="nl-NL" dirty="0"/>
          </a:p>
          <a:p>
            <a:pPr lvl="1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9453032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DEFF9C4-F548-6F4F-E481-D08CB4E9EB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/>
              <a:t>(Cultuur)sensitief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090CC46-3827-A313-6B9F-DBA319B2C3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b="0" i="0" dirty="0">
                <a:solidFill>
                  <a:srgbClr val="000000"/>
                </a:solidFill>
                <a:effectLst/>
                <a:latin typeface="RO Sans"/>
              </a:rPr>
              <a:t>(Cultuur)sensitief werken een belangrijke competentie is in het bereiken en ondersteunen van deze groepen. </a:t>
            </a:r>
          </a:p>
          <a:p>
            <a:pPr lvl="1"/>
            <a:r>
              <a:rPr lang="nl-NL" dirty="0">
                <a:solidFill>
                  <a:srgbClr val="000000"/>
                </a:solidFill>
                <a:latin typeface="RO Sans"/>
              </a:rPr>
              <a:t>Hulpverleners met dezelfde culturele achtergrond</a:t>
            </a:r>
          </a:p>
          <a:p>
            <a:pPr lvl="1"/>
            <a:r>
              <a:rPr lang="nl-NL" dirty="0">
                <a:solidFill>
                  <a:srgbClr val="000000"/>
                </a:solidFill>
                <a:latin typeface="RO Sans"/>
              </a:rPr>
              <a:t>Inlezen in de culturele verschillen en daar begripvol mee om kunnen gaan </a:t>
            </a:r>
          </a:p>
          <a:p>
            <a:pPr lvl="1"/>
            <a:r>
              <a:rPr lang="nl-NL" dirty="0">
                <a:solidFill>
                  <a:srgbClr val="000000"/>
                </a:solidFill>
                <a:latin typeface="RO Sans"/>
              </a:rPr>
              <a:t>Extra ondersteuning of uitleg</a:t>
            </a:r>
          </a:p>
          <a:p>
            <a:pPr lvl="1"/>
            <a:r>
              <a:rPr lang="nl-NL" dirty="0">
                <a:solidFill>
                  <a:srgbClr val="000000"/>
                </a:solidFill>
                <a:latin typeface="RO Sans"/>
              </a:rPr>
              <a:t>Werken met hulpmiddelen om te vertalen </a:t>
            </a:r>
          </a:p>
          <a:p>
            <a:pPr lvl="1"/>
            <a:r>
              <a:rPr lang="nl-NL" dirty="0">
                <a:solidFill>
                  <a:srgbClr val="000000"/>
                </a:solidFill>
                <a:latin typeface="RO Sans"/>
              </a:rPr>
              <a:t>Inzet sleutelfiguren</a:t>
            </a:r>
            <a:endParaRPr lang="nl-NL" b="0" i="0" dirty="0">
              <a:solidFill>
                <a:srgbClr val="000000"/>
              </a:solidFill>
              <a:effectLst/>
              <a:latin typeface="RO Sans"/>
            </a:endParaRPr>
          </a:p>
          <a:p>
            <a:r>
              <a:rPr lang="nl-NL" dirty="0">
                <a:solidFill>
                  <a:srgbClr val="000000"/>
                </a:solidFill>
                <a:latin typeface="RO Sans"/>
              </a:rPr>
              <a:t>(</a:t>
            </a:r>
            <a:r>
              <a:rPr lang="nl-NL" b="0" i="0" dirty="0">
                <a:solidFill>
                  <a:srgbClr val="000000"/>
                </a:solidFill>
                <a:effectLst/>
                <a:latin typeface="RO Sans"/>
              </a:rPr>
              <a:t>Cultuur)sensitief werken in deze context houdt onder meer in dat professionals zich bewust zijn van;</a:t>
            </a:r>
          </a:p>
          <a:p>
            <a:pPr lvl="1"/>
            <a:r>
              <a:rPr lang="nl-NL" b="0" i="0" dirty="0">
                <a:solidFill>
                  <a:srgbClr val="000000"/>
                </a:solidFill>
                <a:effectLst/>
                <a:latin typeface="RO Sans"/>
              </a:rPr>
              <a:t>Eigen opvattingen</a:t>
            </a:r>
            <a:endParaRPr lang="nl-NL" dirty="0">
              <a:solidFill>
                <a:srgbClr val="000000"/>
              </a:solidFill>
              <a:latin typeface="RO Sans"/>
            </a:endParaRPr>
          </a:p>
          <a:p>
            <a:pPr lvl="1"/>
            <a:r>
              <a:rPr lang="nl-NL" dirty="0">
                <a:solidFill>
                  <a:srgbClr val="000000"/>
                </a:solidFill>
                <a:latin typeface="RO Sans"/>
              </a:rPr>
              <a:t>C</a:t>
            </a:r>
            <a:r>
              <a:rPr lang="nl-NL" b="0" i="0" dirty="0">
                <a:solidFill>
                  <a:srgbClr val="000000"/>
                </a:solidFill>
                <a:effectLst/>
                <a:latin typeface="RO Sans"/>
              </a:rPr>
              <a:t>ulturele factoren die een rol kunnen spelen</a:t>
            </a:r>
          </a:p>
          <a:p>
            <a:pPr lvl="1"/>
            <a:r>
              <a:rPr lang="nl-NL" b="0" i="0" dirty="0">
                <a:solidFill>
                  <a:srgbClr val="000000"/>
                </a:solidFill>
                <a:effectLst/>
                <a:latin typeface="RO Sans"/>
              </a:rPr>
              <a:t>Zich een beeld kunnen vormen van kansrijke oplossingen</a:t>
            </a:r>
          </a:p>
          <a:p>
            <a:pPr lvl="1"/>
            <a:r>
              <a:rPr lang="nl-NL" dirty="0">
                <a:solidFill>
                  <a:srgbClr val="000000"/>
                </a:solidFill>
                <a:latin typeface="RO Sans"/>
              </a:rPr>
              <a:t>Z</a:t>
            </a:r>
            <a:r>
              <a:rPr lang="nl-NL" b="0" i="0" dirty="0">
                <a:solidFill>
                  <a:srgbClr val="000000"/>
                </a:solidFill>
                <a:effectLst/>
                <a:latin typeface="RO Sans"/>
              </a:rPr>
              <a:t>ich bewust worden van hun eigen ideeën omtrent preventie en aanpak van geldzorgen, armoede en schulden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2144075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9CBA069-2322-4AB6-AEFB-1DEE36A10B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/>
              <a:t>Oorzaak &amp; verwachting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A159E8A-0EFD-944F-F4B5-36166162BB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9999" y="1511084"/>
            <a:ext cx="11202569" cy="4338915"/>
          </a:xfrm>
        </p:spPr>
        <p:txBody>
          <a:bodyPr>
            <a:normAutofit/>
          </a:bodyPr>
          <a:lstStyle/>
          <a:p>
            <a:pPr marL="0" marR="0" lvl="0" indent="-360000" algn="l" defTabSz="914400" rtl="0" eaLnBrk="1" fontAlgn="auto" latinLnBrk="0" hangingPunct="1">
              <a:lnSpc>
                <a:spcPts val="2400"/>
              </a:lnSpc>
              <a:spcBef>
                <a:spcPts val="1000"/>
              </a:spcBef>
              <a:spcAft>
                <a:spcPts val="0"/>
              </a:spcAft>
              <a:buClr>
                <a:srgbClr val="4BA6DF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nl-NL" sz="1800" dirty="0"/>
              <a:t>Grootste oorzaak geldzorgen: Life events</a:t>
            </a:r>
          </a:p>
          <a:p>
            <a:pPr marL="720000" marR="0" lvl="1" indent="-360000" algn="l" defTabSz="914400" rtl="0" eaLnBrk="1" fontAlgn="auto" latinLnBrk="0" hangingPunct="1">
              <a:lnSpc>
                <a:spcPts val="1800"/>
              </a:lnSpc>
              <a:spcBef>
                <a:spcPts val="500"/>
              </a:spcBef>
              <a:spcAft>
                <a:spcPts val="0"/>
              </a:spcAft>
              <a:buClr>
                <a:srgbClr val="8EBB38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nl-NL" dirty="0"/>
              <a:t>Migratie</a:t>
            </a:r>
          </a:p>
          <a:p>
            <a:pPr lvl="1">
              <a:buClr>
                <a:srgbClr val="8EBB38"/>
              </a:buClr>
              <a:defRPr/>
            </a:pPr>
            <a:r>
              <a:rPr lang="nl-NL" dirty="0"/>
              <a:t>Ziekte  -  Stress (korte termijn keuzes / Quick </a:t>
            </a:r>
            <a:r>
              <a:rPr lang="nl-NL" dirty="0" err="1"/>
              <a:t>wins</a:t>
            </a:r>
            <a:r>
              <a:rPr lang="nl-NL" dirty="0"/>
              <a:t>) </a:t>
            </a:r>
          </a:p>
          <a:p>
            <a:pPr marL="720000" marR="0" lvl="1" indent="-360000" algn="l" defTabSz="914400" rtl="0" eaLnBrk="1" fontAlgn="auto" latinLnBrk="0" hangingPunct="1">
              <a:lnSpc>
                <a:spcPts val="1800"/>
              </a:lnSpc>
              <a:spcBef>
                <a:spcPts val="500"/>
              </a:spcBef>
              <a:spcAft>
                <a:spcPts val="0"/>
              </a:spcAft>
              <a:buClr>
                <a:srgbClr val="8EBB38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nl-NL" dirty="0"/>
              <a:t>Werkloosheid</a:t>
            </a:r>
          </a:p>
          <a:p>
            <a:pPr marL="720000" marR="0" lvl="1" indent="-360000" algn="l" defTabSz="914400" rtl="0" eaLnBrk="1" fontAlgn="auto" latinLnBrk="0" hangingPunct="1">
              <a:lnSpc>
                <a:spcPts val="1800"/>
              </a:lnSpc>
              <a:spcBef>
                <a:spcPts val="500"/>
              </a:spcBef>
              <a:spcAft>
                <a:spcPts val="0"/>
              </a:spcAft>
              <a:buClr>
                <a:srgbClr val="8EBB38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nl-NL" dirty="0"/>
              <a:t>Echtscheiding</a:t>
            </a:r>
          </a:p>
          <a:p>
            <a:pPr marL="720000" marR="0" lvl="1" indent="-360000" algn="l" defTabSz="914400" rtl="0" eaLnBrk="1" fontAlgn="auto" latinLnBrk="0" hangingPunct="1">
              <a:lnSpc>
                <a:spcPts val="1800"/>
              </a:lnSpc>
              <a:spcBef>
                <a:spcPts val="500"/>
              </a:spcBef>
              <a:spcAft>
                <a:spcPts val="0"/>
              </a:spcAft>
              <a:buClr>
                <a:srgbClr val="8EBB38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nl-NL" dirty="0"/>
              <a:t>Faillissement onderneming</a:t>
            </a:r>
          </a:p>
          <a:p>
            <a:pPr marL="720000" marR="0" lvl="1" indent="-360000" algn="l" defTabSz="914400" rtl="0" eaLnBrk="1" fontAlgn="auto" latinLnBrk="0" hangingPunct="1">
              <a:lnSpc>
                <a:spcPts val="1800"/>
              </a:lnSpc>
              <a:spcBef>
                <a:spcPts val="500"/>
              </a:spcBef>
              <a:spcAft>
                <a:spcPts val="0"/>
              </a:spcAft>
              <a:buClr>
                <a:srgbClr val="8EBB38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nl-NL" dirty="0"/>
              <a:t>Onmacht (Niet voldoende beheersen van de taal, LVB)</a:t>
            </a:r>
          </a:p>
          <a:p>
            <a:pPr marL="720000" marR="0" lvl="1" indent="-360000" algn="l" defTabSz="914400" rtl="0" eaLnBrk="1" fontAlgn="auto" latinLnBrk="0" hangingPunct="1">
              <a:lnSpc>
                <a:spcPts val="1800"/>
              </a:lnSpc>
              <a:spcBef>
                <a:spcPts val="500"/>
              </a:spcBef>
              <a:spcAft>
                <a:spcPts val="0"/>
              </a:spcAft>
              <a:buClr>
                <a:srgbClr val="8EBB38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nl-NL" dirty="0"/>
              <a:t>Verslaving</a:t>
            </a:r>
          </a:p>
          <a:p>
            <a:pPr>
              <a:buClr>
                <a:srgbClr val="4BA6DF"/>
              </a:buClr>
              <a:defRPr/>
            </a:pPr>
            <a:r>
              <a:rPr lang="nl-NL" sz="1800" dirty="0"/>
              <a:t>Overheid verwacht (zelf)redzaamheid en verantwoordelijkheid bij de burger; </a:t>
            </a:r>
          </a:p>
          <a:p>
            <a:pPr>
              <a:buClr>
                <a:srgbClr val="4BA6DF"/>
              </a:buClr>
              <a:defRPr/>
            </a:pPr>
            <a:r>
              <a:rPr lang="nl-NL" sz="1800" dirty="0"/>
              <a:t>Dus; Dat je in staat bent zelf te komen tot een oplossing of de weg weet te vinden naar hulp hierbij</a:t>
            </a:r>
          </a:p>
          <a:p>
            <a:pPr lvl="2">
              <a:buClr>
                <a:srgbClr val="8EBB38"/>
              </a:buClr>
              <a:defRPr/>
            </a:pPr>
            <a:r>
              <a:rPr lang="nl-NL" dirty="0"/>
              <a:t>Contra indicatie; Niet of onvoldoende beheersen van de taal, dyslexie, LVB, visuele/auditieve beperking, ziekte etc. </a:t>
            </a:r>
          </a:p>
          <a:p>
            <a:pPr marL="720000" marR="0" lvl="1" indent="-360000" algn="l" defTabSz="914400" rtl="0" eaLnBrk="1" fontAlgn="auto" latinLnBrk="0" hangingPunct="1">
              <a:lnSpc>
                <a:spcPts val="1800"/>
              </a:lnSpc>
              <a:spcBef>
                <a:spcPts val="500"/>
              </a:spcBef>
              <a:spcAft>
                <a:spcPts val="0"/>
              </a:spcAft>
              <a:buClr>
                <a:srgbClr val="8EBB38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endParaRPr lang="nl-NL" sz="2000" dirty="0"/>
          </a:p>
          <a:p>
            <a:pPr marL="720000" marR="0" lvl="1" indent="-360000" algn="l" defTabSz="914400" rtl="0" eaLnBrk="1" fontAlgn="auto" latinLnBrk="0" hangingPunct="1">
              <a:lnSpc>
                <a:spcPts val="1800"/>
              </a:lnSpc>
              <a:spcBef>
                <a:spcPts val="500"/>
              </a:spcBef>
              <a:spcAft>
                <a:spcPts val="0"/>
              </a:spcAft>
              <a:buClr>
                <a:srgbClr val="8EBB38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endParaRPr lang="nl-NL" sz="2000" dirty="0"/>
          </a:p>
          <a:p>
            <a:pPr marL="720000" marR="0" lvl="1" indent="-360000" algn="l" defTabSz="914400" rtl="0" eaLnBrk="1" fontAlgn="auto" latinLnBrk="0" hangingPunct="1">
              <a:lnSpc>
                <a:spcPts val="1800"/>
              </a:lnSpc>
              <a:spcBef>
                <a:spcPts val="500"/>
              </a:spcBef>
              <a:spcAft>
                <a:spcPts val="0"/>
              </a:spcAft>
              <a:buClr>
                <a:srgbClr val="8EBB38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nl-NL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720000" marR="0" lvl="1" indent="-360000" algn="l" defTabSz="914400" rtl="0" eaLnBrk="1" fontAlgn="auto" latinLnBrk="0" hangingPunct="1">
              <a:lnSpc>
                <a:spcPts val="1800"/>
              </a:lnSpc>
              <a:spcBef>
                <a:spcPts val="500"/>
              </a:spcBef>
              <a:spcAft>
                <a:spcPts val="0"/>
              </a:spcAft>
              <a:buClr>
                <a:srgbClr val="8EBB38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endParaRPr lang="nl-NL" sz="1100" dirty="0">
              <a:solidFill>
                <a:prstClr val="black"/>
              </a:solidFill>
              <a:latin typeface="Arial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6633755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C3CA19C-F904-44B4-991F-29AC0EF8B9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			Bestaanszekerheid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65B2A17-BFAC-4121-B15D-846EA079B6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9999" y="1774555"/>
            <a:ext cx="11202569" cy="5199681"/>
          </a:xfrm>
        </p:spPr>
        <p:txBody>
          <a:bodyPr>
            <a:normAutofit/>
          </a:bodyPr>
          <a:lstStyle/>
          <a:p>
            <a:r>
              <a:rPr lang="nl-NL" dirty="0"/>
              <a:t>Inkomen</a:t>
            </a:r>
          </a:p>
          <a:p>
            <a:pPr marL="720000" marR="0" lvl="1" indent="-360000" algn="l" defTabSz="914400" rtl="0" eaLnBrk="1" fontAlgn="auto" latinLnBrk="0" hangingPunct="1">
              <a:lnSpc>
                <a:spcPts val="1800"/>
              </a:lnSpc>
              <a:spcBef>
                <a:spcPts val="500"/>
              </a:spcBef>
              <a:spcAft>
                <a:spcPts val="0"/>
              </a:spcAft>
              <a:buClr>
                <a:srgbClr val="8EBB38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l-NL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Werk / uitkering</a:t>
            </a:r>
            <a:endParaRPr lang="nl-NL" dirty="0"/>
          </a:p>
          <a:p>
            <a:r>
              <a:rPr lang="nl-NL" dirty="0"/>
              <a:t>Balans en zicht op inkomsten/uitgaven</a:t>
            </a:r>
          </a:p>
          <a:p>
            <a:pPr lvl="1"/>
            <a:r>
              <a:rPr lang="nl-NL" dirty="0" err="1"/>
              <a:t>Budgetcoaching</a:t>
            </a:r>
            <a:r>
              <a:rPr lang="nl-NL" dirty="0"/>
              <a:t> / schuldhulpverlening</a:t>
            </a:r>
          </a:p>
          <a:p>
            <a:pPr marL="0" marR="0" lvl="0" indent="-360000" algn="l" defTabSz="914400" rtl="0" eaLnBrk="1" fontAlgn="auto" latinLnBrk="0" hangingPunct="1">
              <a:lnSpc>
                <a:spcPts val="2400"/>
              </a:lnSpc>
              <a:spcBef>
                <a:spcPts val="1000"/>
              </a:spcBef>
              <a:spcAft>
                <a:spcPts val="0"/>
              </a:spcAft>
              <a:buClr>
                <a:srgbClr val="4BA6DF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l-NL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Toeslagen en minimavoorzieningen zijn hard nodig voor aanvulling op het basisinkomen</a:t>
            </a:r>
          </a:p>
          <a:p>
            <a:pPr marL="720000" marR="0" lvl="1" indent="-360000" algn="l" defTabSz="914400" rtl="0" eaLnBrk="1" fontAlgn="auto" latinLnBrk="0" hangingPunct="1">
              <a:lnSpc>
                <a:spcPts val="1800"/>
              </a:lnSpc>
              <a:spcBef>
                <a:spcPts val="500"/>
              </a:spcBef>
              <a:spcAft>
                <a:spcPts val="0"/>
              </a:spcAft>
              <a:buClr>
                <a:srgbClr val="8EBB38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l-NL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Wordt niet altijd optimaal gebruik van gemaakt; </a:t>
            </a:r>
          </a:p>
          <a:p>
            <a:pPr marL="1080000" marR="0" lvl="2" indent="-360000" algn="l" defTabSz="914400" rtl="0" eaLnBrk="1" fontAlgn="auto" latinLnBrk="0" hangingPunct="1">
              <a:lnSpc>
                <a:spcPts val="1800"/>
              </a:lnSpc>
              <a:spcBef>
                <a:spcPts val="500"/>
              </a:spcBef>
              <a:spcAft>
                <a:spcPts val="0"/>
              </a:spcAft>
              <a:buClr>
                <a:srgbClr val="8EBB38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l-NL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Ingewikkeld met aanvragen </a:t>
            </a:r>
          </a:p>
          <a:p>
            <a:pPr marL="1080000" marR="0" lvl="2" indent="-360000" algn="l" defTabSz="914400" rtl="0" eaLnBrk="1" fontAlgn="auto" latinLnBrk="0" hangingPunct="1">
              <a:lnSpc>
                <a:spcPts val="1800"/>
              </a:lnSpc>
              <a:spcBef>
                <a:spcPts val="500"/>
              </a:spcBef>
              <a:spcAft>
                <a:spcPts val="0"/>
              </a:spcAft>
              <a:buClr>
                <a:srgbClr val="8EBB38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l-NL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Loketten- en regelingen jungle</a:t>
            </a:r>
          </a:p>
          <a:p>
            <a:pPr marL="1080000" marR="0" lvl="2" indent="-360000" algn="l" defTabSz="914400" rtl="0" eaLnBrk="1" fontAlgn="auto" latinLnBrk="0" hangingPunct="1">
              <a:lnSpc>
                <a:spcPts val="1800"/>
              </a:lnSpc>
              <a:spcBef>
                <a:spcPts val="500"/>
              </a:spcBef>
              <a:spcAft>
                <a:spcPts val="0"/>
              </a:spcAft>
              <a:buClr>
                <a:srgbClr val="8EBB38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l-NL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Netwerkpartners zijn onvoldoende op de hoogte van regelingen en mogelijkheden</a:t>
            </a:r>
          </a:p>
          <a:p>
            <a:pPr marL="1080000" marR="0" lvl="2" indent="-360000" algn="l" defTabSz="914400" rtl="0" eaLnBrk="1" fontAlgn="auto" latinLnBrk="0" hangingPunct="1">
              <a:lnSpc>
                <a:spcPts val="1800"/>
              </a:lnSpc>
              <a:spcBef>
                <a:spcPts val="500"/>
              </a:spcBef>
              <a:spcAft>
                <a:spcPts val="0"/>
              </a:spcAft>
              <a:buClr>
                <a:srgbClr val="8EBB38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l-NL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Angst voor eventueel terugbetalen</a:t>
            </a:r>
          </a:p>
          <a:p>
            <a:pPr marL="1080000" marR="0" lvl="2" indent="-360000" algn="l" defTabSz="914400" rtl="0" eaLnBrk="1" fontAlgn="auto" latinLnBrk="0" hangingPunct="1">
              <a:lnSpc>
                <a:spcPts val="1800"/>
              </a:lnSpc>
              <a:spcBef>
                <a:spcPts val="500"/>
              </a:spcBef>
              <a:spcAft>
                <a:spcPts val="0"/>
              </a:spcAft>
              <a:buClr>
                <a:srgbClr val="8EBB38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l-NL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Wantrouwen richting overheid</a:t>
            </a:r>
            <a:endParaRPr kumimoji="0" lang="nl-NL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-360000" algn="l" defTabSz="914400" rtl="0" eaLnBrk="1" fontAlgn="auto" latinLnBrk="0" hangingPunct="1">
              <a:lnSpc>
                <a:spcPts val="2400"/>
              </a:lnSpc>
              <a:spcBef>
                <a:spcPts val="1000"/>
              </a:spcBef>
              <a:spcAft>
                <a:spcPts val="0"/>
              </a:spcAft>
              <a:buClr>
                <a:srgbClr val="4BA6DF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nl-NL" dirty="0">
                <a:solidFill>
                  <a:prstClr val="black"/>
                </a:solidFill>
                <a:latin typeface="Arial"/>
              </a:rPr>
              <a:t>Fondsen en stichtingen</a:t>
            </a:r>
          </a:p>
          <a:p>
            <a:pPr lvl="2">
              <a:lnSpc>
                <a:spcPts val="2400"/>
              </a:lnSpc>
              <a:spcBef>
                <a:spcPts val="1000"/>
              </a:spcBef>
              <a:buClr>
                <a:srgbClr val="4BA6DF"/>
              </a:buClr>
              <a:defRPr/>
            </a:pPr>
            <a:r>
              <a:rPr lang="nl-NL" dirty="0">
                <a:solidFill>
                  <a:prstClr val="black"/>
                </a:solidFill>
                <a:latin typeface="Arial"/>
              </a:rPr>
              <a:t>Als steuntje in de rug of b</a:t>
            </a:r>
            <a:r>
              <a:rPr kumimoji="0" lang="nl-NL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ij noodsituaties</a:t>
            </a:r>
            <a:r>
              <a:rPr lang="nl-NL" dirty="0">
                <a:solidFill>
                  <a:prstClr val="black"/>
                </a:solidFill>
                <a:latin typeface="Arial"/>
              </a:rPr>
              <a:t> of voor de tussen wal en schip gevallen</a:t>
            </a:r>
            <a:endParaRPr kumimoji="0" lang="nl-NL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R="0" lvl="0" indent="0" fontAlgn="auto">
              <a:lnSpc>
                <a:spcPts val="2400"/>
              </a:lnSpc>
              <a:spcBef>
                <a:spcPts val="1000"/>
              </a:spcBef>
              <a:spcAft>
                <a:spcPts val="0"/>
              </a:spcAft>
              <a:buClr>
                <a:srgbClr val="4BA6DF"/>
              </a:buClr>
              <a:buSzTx/>
              <a:buNone/>
              <a:tabLst/>
              <a:defRPr/>
            </a:pPr>
            <a:endParaRPr lang="nl-NL" dirty="0"/>
          </a:p>
          <a:p>
            <a:pPr lvl="2"/>
            <a:endParaRPr lang="nl-NL" dirty="0"/>
          </a:p>
          <a:p>
            <a:pPr lvl="2"/>
            <a:endParaRPr lang="nl-NL" dirty="0"/>
          </a:p>
          <a:p>
            <a:endParaRPr lang="nl-NL" dirty="0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BA93C520-1896-414C-BA8B-A598B6506A9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nl-NL" dirty="0"/>
              <a:t>		</a:t>
            </a:r>
          </a:p>
        </p:txBody>
      </p:sp>
    </p:spTree>
    <p:extLst>
      <p:ext uri="{BB962C8B-B14F-4D97-AF65-F5344CB8AC3E}">
        <p14:creationId xmlns:p14="http://schemas.microsoft.com/office/powerpoint/2010/main" val="18907745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D4F81B8-0D24-418B-9A4C-C0237C806D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		Aanbod Gemeente Meierijstad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779D57A-A853-4117-AC27-9ADA86DE74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9999" y="1611984"/>
            <a:ext cx="11202569" cy="4238016"/>
          </a:xfrm>
        </p:spPr>
        <p:txBody>
          <a:bodyPr>
            <a:normAutofit/>
          </a:bodyPr>
          <a:lstStyle/>
          <a:p>
            <a:pPr indent="0">
              <a:buNone/>
            </a:pPr>
            <a:r>
              <a:rPr lang="nl-NL" u="sng" dirty="0"/>
              <a:t> </a:t>
            </a:r>
          </a:p>
          <a:p>
            <a:r>
              <a:rPr lang="nl-NL" dirty="0"/>
              <a:t>Uitkering Participatie wet</a:t>
            </a:r>
          </a:p>
          <a:p>
            <a:r>
              <a:rPr lang="nl-NL" dirty="0"/>
              <a:t>Minima voorzieningen en bijzondere bijstand</a:t>
            </a:r>
          </a:p>
          <a:p>
            <a:r>
              <a:rPr lang="nl-NL" dirty="0"/>
              <a:t>Budgetadvies en Schuldhulpverlening  </a:t>
            </a:r>
          </a:p>
          <a:p>
            <a:r>
              <a:rPr lang="nl-NL" dirty="0" err="1"/>
              <a:t>Vroegsignalering</a:t>
            </a:r>
            <a:r>
              <a:rPr lang="nl-NL" dirty="0"/>
              <a:t> (wettelijke taak)</a:t>
            </a:r>
          </a:p>
          <a:p>
            <a:r>
              <a:rPr lang="nl-NL" dirty="0"/>
              <a:t>Kwijtschelden gemeentelijke belastingen</a:t>
            </a:r>
          </a:p>
          <a:p>
            <a:endParaRPr lang="nl-NL" dirty="0"/>
          </a:p>
          <a:p>
            <a:pPr indent="0">
              <a:buNone/>
            </a:pPr>
            <a:r>
              <a:rPr lang="nl-NL" u="sng" dirty="0"/>
              <a:t>Samenwerkingen; </a:t>
            </a:r>
          </a:p>
          <a:p>
            <a:r>
              <a:rPr lang="nl-NL" dirty="0"/>
              <a:t>Werken vanuit Sociale teams (3) – integraal samenwerken Sociaal Domein</a:t>
            </a:r>
          </a:p>
          <a:p>
            <a:r>
              <a:rPr lang="nl-NL" dirty="0"/>
              <a:t>Samenwerken met netwerkpartners (welzijn, voedselbanken, vrijwilligersinitiatieven etc.)</a:t>
            </a:r>
          </a:p>
          <a:p>
            <a:endParaRPr lang="nl-NL" dirty="0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7C5D0AAA-F090-4B22-8C87-7229693B8A8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nl-NL" dirty="0"/>
              <a:t>		</a:t>
            </a:r>
          </a:p>
        </p:txBody>
      </p:sp>
    </p:spTree>
    <p:extLst>
      <p:ext uri="{BB962C8B-B14F-4D97-AF65-F5344CB8AC3E}">
        <p14:creationId xmlns:p14="http://schemas.microsoft.com/office/powerpoint/2010/main" val="4387861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/>
              <a:t>              Minimavoorzieningen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Bijzondere Bijstand</a:t>
            </a:r>
          </a:p>
          <a:p>
            <a:r>
              <a:rPr lang="nl-NL" dirty="0"/>
              <a:t>Maatschappelijke Participatie</a:t>
            </a:r>
          </a:p>
          <a:p>
            <a:r>
              <a:rPr lang="nl-NL" dirty="0"/>
              <a:t>Collectieve Zorgverzekering via CZ of VGZ</a:t>
            </a:r>
          </a:p>
          <a:p>
            <a:r>
              <a:rPr lang="nl-NL" dirty="0"/>
              <a:t>Individuele Inkomenstoeslag</a:t>
            </a:r>
          </a:p>
          <a:p>
            <a:r>
              <a:rPr lang="nl-NL" dirty="0"/>
              <a:t>Regeling Schoolkosten</a:t>
            </a:r>
          </a:p>
          <a:p>
            <a:r>
              <a:rPr lang="nl-NL" dirty="0"/>
              <a:t>Computer / laptop / printer</a:t>
            </a:r>
          </a:p>
          <a:p>
            <a:r>
              <a:rPr lang="nl-NL" dirty="0"/>
              <a:t>Zwemles</a:t>
            </a:r>
          </a:p>
          <a:p>
            <a:r>
              <a:rPr lang="nl-NL" dirty="0"/>
              <a:t>Stichting Babyspullen</a:t>
            </a:r>
          </a:p>
          <a:p>
            <a:r>
              <a:rPr lang="nl-NL" dirty="0"/>
              <a:t>Jeugdfonds Sport en Cultuur</a:t>
            </a:r>
          </a:p>
        </p:txBody>
      </p:sp>
    </p:spTree>
    <p:extLst>
      <p:ext uri="{BB962C8B-B14F-4D97-AF65-F5344CB8AC3E}">
        <p14:creationId xmlns:p14="http://schemas.microsoft.com/office/powerpoint/2010/main" val="21052712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0D099AD-7823-BE2D-9B8E-3AD59AF13D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/>
              <a:t>Lokale voorzieningen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4045B7F-E3B6-C185-4F69-F174393B87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Veghel</a:t>
            </a:r>
          </a:p>
          <a:p>
            <a:pPr lvl="1"/>
            <a:r>
              <a:rPr lang="nl-NL" dirty="0"/>
              <a:t>Voedselbank</a:t>
            </a:r>
          </a:p>
          <a:p>
            <a:pPr lvl="1"/>
            <a:r>
              <a:rPr lang="nl-NL" dirty="0"/>
              <a:t>Caritas</a:t>
            </a:r>
          </a:p>
          <a:p>
            <a:r>
              <a:rPr lang="nl-NL" dirty="0"/>
              <a:t>Schijndel</a:t>
            </a:r>
          </a:p>
          <a:p>
            <a:pPr lvl="1"/>
            <a:r>
              <a:rPr lang="nl-NL" dirty="0"/>
              <a:t>Vincentje: Kleding en huisinrichting</a:t>
            </a:r>
          </a:p>
          <a:p>
            <a:pPr lvl="1"/>
            <a:r>
              <a:rPr lang="nl-NL" dirty="0"/>
              <a:t>Bijzondere zorg/financiële hulp</a:t>
            </a:r>
          </a:p>
          <a:p>
            <a:pPr lvl="1"/>
            <a:r>
              <a:rPr lang="nl-NL" dirty="0"/>
              <a:t>Voedselhulp</a:t>
            </a:r>
          </a:p>
          <a:p>
            <a:r>
              <a:rPr lang="nl-NL" dirty="0"/>
              <a:t>Sint Oedenrode</a:t>
            </a:r>
          </a:p>
          <a:p>
            <a:pPr lvl="1"/>
            <a:r>
              <a:rPr lang="nl-NL" dirty="0"/>
              <a:t>Caritas</a:t>
            </a:r>
          </a:p>
          <a:p>
            <a:pPr lvl="1"/>
            <a:r>
              <a:rPr lang="nl-NL" dirty="0"/>
              <a:t>Voedselbank</a:t>
            </a:r>
          </a:p>
          <a:p>
            <a:endParaRPr lang="nl-NL" dirty="0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1994819C-4C11-FDC2-FB10-67455236F70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algn="ctr"/>
            <a:r>
              <a:rPr lang="nl-NL" dirty="0"/>
              <a:t>vrijwilligersorganisaties</a:t>
            </a:r>
          </a:p>
        </p:txBody>
      </p:sp>
    </p:spTree>
    <p:extLst>
      <p:ext uri="{BB962C8B-B14F-4D97-AF65-F5344CB8AC3E}">
        <p14:creationId xmlns:p14="http://schemas.microsoft.com/office/powerpoint/2010/main" val="722983300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Gemeente Meierijstad">
      <a:dk1>
        <a:sysClr val="windowText" lastClr="000000"/>
      </a:dk1>
      <a:lt1>
        <a:sysClr val="window" lastClr="FFFFFF"/>
      </a:lt1>
      <a:dk2>
        <a:srgbClr val="C6DD9B"/>
      </a:dk2>
      <a:lt2>
        <a:srgbClr val="C9E4F5"/>
      </a:lt2>
      <a:accent1>
        <a:srgbClr val="4BA6DF"/>
      </a:accent1>
      <a:accent2>
        <a:srgbClr val="24515F"/>
      </a:accent2>
      <a:accent3>
        <a:srgbClr val="8EBB38"/>
      </a:accent3>
      <a:accent4>
        <a:srgbClr val="C9E4F5"/>
      </a:accent4>
      <a:accent5>
        <a:srgbClr val="B6C5CA"/>
      </a:accent5>
      <a:accent6>
        <a:srgbClr val="DDEAC3"/>
      </a:accent6>
      <a:hlink>
        <a:srgbClr val="4BA6DF"/>
      </a:hlink>
      <a:folHlink>
        <a:srgbClr val="24515F"/>
      </a:folHlink>
    </a:clrScheme>
    <a:fontScheme name="Gemeente Meierijsta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GMS_Presentatie [Alleen-lezen]" id="{8D81F285-826A-4855-A984-5D48FB6082E6}" vid="{D95FADD3-6421-442A-B8A8-06AE968F3596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Presentatie informatieavond</Template>
  <TotalTime>857</TotalTime>
  <Words>925</Words>
  <Application>Microsoft Office PowerPoint</Application>
  <PresentationFormat>Breedbeeld</PresentationFormat>
  <Paragraphs>158</Paragraphs>
  <Slides>14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14</vt:i4>
      </vt:variant>
    </vt:vector>
  </HeadingPairs>
  <TitlesOfParts>
    <vt:vector size="19" baseType="lpstr">
      <vt:lpstr>Arial</vt:lpstr>
      <vt:lpstr>Calibri</vt:lpstr>
      <vt:lpstr>pontiac</vt:lpstr>
      <vt:lpstr>RO Sans</vt:lpstr>
      <vt:lpstr>Kantoorthema</vt:lpstr>
      <vt:lpstr>     Dag van de Cultuur;  samen naar een betere  aanpak van armoede  </vt:lpstr>
      <vt:lpstr>PowerPoint-presentatie</vt:lpstr>
      <vt:lpstr>ACHTERGROND</vt:lpstr>
      <vt:lpstr>(Cultuur)sensitief</vt:lpstr>
      <vt:lpstr>Oorzaak &amp; verwachting</vt:lpstr>
      <vt:lpstr>   Bestaanszekerheid</vt:lpstr>
      <vt:lpstr>  Aanbod Gemeente Meierijstad</vt:lpstr>
      <vt:lpstr>              Minimavoorzieningen</vt:lpstr>
      <vt:lpstr>Lokale voorzieningen</vt:lpstr>
      <vt:lpstr>Preventie &amp; Ondersteuning</vt:lpstr>
      <vt:lpstr>Loketten Geld&amp;zo</vt:lpstr>
      <vt:lpstr>Minimaloket</vt:lpstr>
      <vt:lpstr>Ter afsluiting</vt:lpstr>
      <vt:lpstr>Vragen?</vt:lpstr>
    </vt:vector>
  </TitlesOfParts>
  <Company>Gemeente Meierijstad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Schulden; wat nu?</dc:title>
  <dc:subject>Template voor een presentatie</dc:subject>
  <dc:creator>Mieke Bosch-van der Heijden | gemeente Meierijstad</dc:creator>
  <dc:description>v1.2</dc:description>
  <cp:lastModifiedBy>Sandra van Helvoort | gemeente Meierijstad</cp:lastModifiedBy>
  <cp:revision>72</cp:revision>
  <dcterms:created xsi:type="dcterms:W3CDTF">2017-02-14T07:23:39Z</dcterms:created>
  <dcterms:modified xsi:type="dcterms:W3CDTF">2024-10-07T11:10:21Z</dcterms:modified>
  <cp:category>Huisstijl</cp:category>
</cp:coreProperties>
</file>