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2" r:id="rId3"/>
    <p:sldId id="279" r:id="rId4"/>
    <p:sldId id="295" r:id="rId5"/>
    <p:sldId id="288" r:id="rId6"/>
    <p:sldId id="282" r:id="rId7"/>
    <p:sldId id="283" r:id="rId8"/>
    <p:sldId id="281" r:id="rId9"/>
    <p:sldId id="290" r:id="rId10"/>
    <p:sldId id="286" r:id="rId11"/>
    <p:sldId id="287" r:id="rId12"/>
    <p:sldId id="293" r:id="rId13"/>
    <p:sldId id="289" r:id="rId14"/>
    <p:sldId id="258" r:id="rId15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848A9-7777-42BC-B009-982F9F72100A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ABFF3-CBD4-4658-9E26-AEA2B0B405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912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6"/>
          <a:stretch/>
        </p:blipFill>
        <p:spPr>
          <a:xfrm>
            <a:off x="0" y="0"/>
            <a:ext cx="3029007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9999" y="2340000"/>
            <a:ext cx="10122569" cy="111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 bwMode="gray">
          <a:xfrm>
            <a:off x="1440000" y="3510000"/>
            <a:ext cx="10122568" cy="711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noProof="0"/>
              <a:t>Klik om de ondertitelstijl van het model te bewerken</a:t>
            </a:r>
            <a:endParaRPr lang="nl-NL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440000" y="4320000"/>
            <a:ext cx="4565515" cy="254000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/>
            </a:lvl1pPr>
          </a:lstStyle>
          <a:p>
            <a:endParaRPr lang="nl-NL" noProof="0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000" y="630000"/>
            <a:ext cx="1248569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10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foto varia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hoek 20"/>
          <p:cNvSpPr/>
          <p:nvPr userDrawn="1"/>
        </p:nvSpPr>
        <p:spPr bwMode="white">
          <a:xfrm>
            <a:off x="0" y="1477962"/>
            <a:ext cx="12192000" cy="5380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20" name="Rechthoek 19"/>
          <p:cNvSpPr/>
          <p:nvPr userDrawn="1"/>
        </p:nvSpPr>
        <p:spPr bwMode="gray">
          <a:xfrm rot="300000">
            <a:off x="-73010" y="1839610"/>
            <a:ext cx="8132982" cy="1206630"/>
          </a:xfrm>
          <a:custGeom>
            <a:avLst/>
            <a:gdLst>
              <a:gd name="connsiteX0" fmla="*/ 0 w 8190330"/>
              <a:gd name="connsiteY0" fmla="*/ 0 h 1201737"/>
              <a:gd name="connsiteX1" fmla="*/ 8190330 w 8190330"/>
              <a:gd name="connsiteY1" fmla="*/ 0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57348 w 8190330"/>
              <a:gd name="connsiteY0" fmla="*/ 0 h 1201973"/>
              <a:gd name="connsiteX1" fmla="*/ 8190330 w 8190330"/>
              <a:gd name="connsiteY1" fmla="*/ 236 h 1201973"/>
              <a:gd name="connsiteX2" fmla="*/ 8190330 w 8190330"/>
              <a:gd name="connsiteY2" fmla="*/ 1201973 h 1201973"/>
              <a:gd name="connsiteX3" fmla="*/ 0 w 8190330"/>
              <a:gd name="connsiteY3" fmla="*/ 1201973 h 1201973"/>
              <a:gd name="connsiteX4" fmla="*/ 57348 w 8190330"/>
              <a:gd name="connsiteY4" fmla="*/ 0 h 1201973"/>
              <a:gd name="connsiteX0" fmla="*/ 0 w 8132982"/>
              <a:gd name="connsiteY0" fmla="*/ 0 h 1206630"/>
              <a:gd name="connsiteX1" fmla="*/ 8132982 w 8132982"/>
              <a:gd name="connsiteY1" fmla="*/ 236 h 1206630"/>
              <a:gd name="connsiteX2" fmla="*/ 8132982 w 8132982"/>
              <a:gd name="connsiteY2" fmla="*/ 1201973 h 1206630"/>
              <a:gd name="connsiteX3" fmla="*/ 107994 w 8132982"/>
              <a:gd name="connsiteY3" fmla="*/ 1206630 h 1206630"/>
              <a:gd name="connsiteX4" fmla="*/ 0 w 8132982"/>
              <a:gd name="connsiteY4" fmla="*/ 0 h 120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2982" h="1206630">
                <a:moveTo>
                  <a:pt x="0" y="0"/>
                </a:moveTo>
                <a:lnTo>
                  <a:pt x="8132982" y="236"/>
                </a:lnTo>
                <a:lnTo>
                  <a:pt x="8132982" y="1201973"/>
                </a:lnTo>
                <a:lnTo>
                  <a:pt x="107994" y="12066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60000" y="538596"/>
            <a:ext cx="9307200" cy="558800"/>
          </a:xfrm>
        </p:spPr>
        <p:txBody>
          <a:bodyPr/>
          <a:lstStyle/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22" name="Rechthoek 21"/>
          <p:cNvSpPr/>
          <p:nvPr userDrawn="1"/>
        </p:nvSpPr>
        <p:spPr bwMode="gray">
          <a:xfrm rot="300000">
            <a:off x="4127065" y="5303998"/>
            <a:ext cx="8135355" cy="1201766"/>
          </a:xfrm>
          <a:custGeom>
            <a:avLst/>
            <a:gdLst>
              <a:gd name="connsiteX0" fmla="*/ 0 w 8190330"/>
              <a:gd name="connsiteY0" fmla="*/ 0 h 1201737"/>
              <a:gd name="connsiteX1" fmla="*/ 8190330 w 8190330"/>
              <a:gd name="connsiteY1" fmla="*/ 0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0 w 8190330"/>
              <a:gd name="connsiteY0" fmla="*/ 0 h 1201737"/>
              <a:gd name="connsiteX1" fmla="*/ 8025404 w 8190330"/>
              <a:gd name="connsiteY1" fmla="*/ 88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0 w 8128238"/>
              <a:gd name="connsiteY0" fmla="*/ 0 h 1202389"/>
              <a:gd name="connsiteX1" fmla="*/ 8025404 w 8128238"/>
              <a:gd name="connsiteY1" fmla="*/ 88 h 1202389"/>
              <a:gd name="connsiteX2" fmla="*/ 8128238 w 8128238"/>
              <a:gd name="connsiteY2" fmla="*/ 1202389 h 1202389"/>
              <a:gd name="connsiteX3" fmla="*/ 0 w 8128238"/>
              <a:gd name="connsiteY3" fmla="*/ 1201737 h 1202389"/>
              <a:gd name="connsiteX4" fmla="*/ 0 w 8128238"/>
              <a:gd name="connsiteY4" fmla="*/ 0 h 1202389"/>
              <a:gd name="connsiteX0" fmla="*/ 0 w 8135355"/>
              <a:gd name="connsiteY0" fmla="*/ 0 h 1201766"/>
              <a:gd name="connsiteX1" fmla="*/ 8025404 w 8135355"/>
              <a:gd name="connsiteY1" fmla="*/ 88 h 1201766"/>
              <a:gd name="connsiteX2" fmla="*/ 8135355 w 8135355"/>
              <a:gd name="connsiteY2" fmla="*/ 1201766 h 1201766"/>
              <a:gd name="connsiteX3" fmla="*/ 0 w 8135355"/>
              <a:gd name="connsiteY3" fmla="*/ 1201737 h 1201766"/>
              <a:gd name="connsiteX4" fmla="*/ 0 w 8135355"/>
              <a:gd name="connsiteY4" fmla="*/ 0 h 120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5355" h="1201766">
                <a:moveTo>
                  <a:pt x="0" y="0"/>
                </a:moveTo>
                <a:lnTo>
                  <a:pt x="8025404" y="88"/>
                </a:lnTo>
                <a:lnTo>
                  <a:pt x="8135355" y="1201766"/>
                </a:lnTo>
                <a:lnTo>
                  <a:pt x="0" y="1201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19" name="Tijdelijke aanduiding voor afbeelding 18"/>
          <p:cNvSpPr>
            <a:spLocks noGrp="1"/>
          </p:cNvSpPr>
          <p:nvPr>
            <p:ph type="pic" sz="quarter" idx="13" hasCustomPrompt="1"/>
          </p:nvPr>
        </p:nvSpPr>
        <p:spPr bwMode="white">
          <a:xfrm>
            <a:off x="-2382" y="1443238"/>
            <a:ext cx="12192000" cy="5380037"/>
          </a:xfrm>
          <a:custGeom>
            <a:avLst/>
            <a:gdLst>
              <a:gd name="connsiteX0" fmla="*/ 12130881 w 12192000"/>
              <a:gd name="connsiteY0" fmla="*/ 0 h 5380037"/>
              <a:gd name="connsiteX1" fmla="*/ 12192000 w 12192000"/>
              <a:gd name="connsiteY1" fmla="*/ 0 h 5380037"/>
              <a:gd name="connsiteX2" fmla="*/ 12192000 w 12192000"/>
              <a:gd name="connsiteY2" fmla="*/ 4317856 h 5380037"/>
              <a:gd name="connsiteX3" fmla="*/ 51218 w 12192000"/>
              <a:gd name="connsiteY3" fmla="*/ 5380037 h 5380037"/>
              <a:gd name="connsiteX4" fmla="*/ 0 w 12192000"/>
              <a:gd name="connsiteY4" fmla="*/ 5380037 h 5380037"/>
              <a:gd name="connsiteX5" fmla="*/ 0 w 12192000"/>
              <a:gd name="connsiteY5" fmla="*/ 1061315 h 538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80037">
                <a:moveTo>
                  <a:pt x="12130881" y="0"/>
                </a:moveTo>
                <a:lnTo>
                  <a:pt x="12192000" y="0"/>
                </a:lnTo>
                <a:lnTo>
                  <a:pt x="12192000" y="4317856"/>
                </a:lnTo>
                <a:lnTo>
                  <a:pt x="51218" y="5380037"/>
                </a:lnTo>
                <a:lnTo>
                  <a:pt x="0" y="5380037"/>
                </a:lnTo>
                <a:lnTo>
                  <a:pt x="0" y="106131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nl-NL" noProof="0" dirty="0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000" y="630000"/>
            <a:ext cx="1248569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0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bject en foto, 2 kolo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16" name="Rechthoek 15"/>
          <p:cNvSpPr/>
          <p:nvPr userDrawn="1"/>
        </p:nvSpPr>
        <p:spPr bwMode="ltGray">
          <a:xfrm>
            <a:off x="6094819" y="1890000"/>
            <a:ext cx="6098400" cy="49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b="0" noProof="1"/>
              <a:t>Slide </a:t>
            </a:r>
            <a:fld id="{1A8A08A4-CBE0-489B-B8AB-06A7E0691891}" type="slidenum">
              <a:rPr lang="nl-NL" noProof="1" dirty="0" smtClean="0"/>
              <a:pPr/>
              <a:t>‹nr.›</a:t>
            </a:fld>
            <a:endParaRPr lang="nl-NL" noProof="1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3"/>
          </p:nvPr>
        </p:nvSpPr>
        <p:spPr>
          <a:xfrm>
            <a:off x="6454799" y="4184541"/>
            <a:ext cx="5400000" cy="1666991"/>
          </a:xfrm>
        </p:spPr>
        <p:txBody>
          <a:bodyPr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000" y="630000"/>
            <a:ext cx="1248569" cy="63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60000" y="255224"/>
            <a:ext cx="5399999" cy="1295400"/>
          </a:xfrm>
        </p:spPr>
        <p:txBody>
          <a:bodyPr>
            <a:normAutofit/>
          </a:bodyPr>
          <a:lstStyle>
            <a:lvl1pPr>
              <a:lnSpc>
                <a:spcPts val="3400"/>
              </a:lnSpc>
              <a:defRPr sz="3000"/>
            </a:lvl1pPr>
          </a:lstStyle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890000"/>
            <a:ext cx="5400000" cy="3960000"/>
          </a:xfrm>
        </p:spPr>
        <p:txBody>
          <a:bodyPr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17" name="Tijdelijke aanduiding voor afbeelding 16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6093600" y="1262613"/>
            <a:ext cx="6098400" cy="2566882"/>
          </a:xfrm>
          <a:custGeom>
            <a:avLst/>
            <a:gdLst>
              <a:gd name="connsiteX0" fmla="*/ 0 w 6098400"/>
              <a:gd name="connsiteY0" fmla="*/ 0 h 2566882"/>
              <a:gd name="connsiteX1" fmla="*/ 6098400 w 6098400"/>
              <a:gd name="connsiteY1" fmla="*/ 531586 h 2566882"/>
              <a:gd name="connsiteX2" fmla="*/ 6098400 w 6098400"/>
              <a:gd name="connsiteY2" fmla="*/ 2566882 h 2566882"/>
              <a:gd name="connsiteX3" fmla="*/ 0 w 6098400"/>
              <a:gd name="connsiteY3" fmla="*/ 2566882 h 2566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8400" h="2566882">
                <a:moveTo>
                  <a:pt x="0" y="0"/>
                </a:moveTo>
                <a:lnTo>
                  <a:pt x="6098400" y="531586"/>
                </a:lnTo>
                <a:lnTo>
                  <a:pt x="6098400" y="2566882"/>
                </a:lnTo>
                <a:lnTo>
                  <a:pt x="0" y="2566882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l-NL" noProof="1"/>
              <a:t>&lt;Titel van de presentatie&gt;</a:t>
            </a:r>
          </a:p>
        </p:txBody>
      </p:sp>
    </p:spTree>
    <p:extLst>
      <p:ext uri="{BB962C8B-B14F-4D97-AF65-F5344CB8AC3E}">
        <p14:creationId xmlns:p14="http://schemas.microsoft.com/office/powerpoint/2010/main" val="408935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ubtitel / Rust / Eind / Hoofdstu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6"/>
          <a:stretch/>
        </p:blipFill>
        <p:spPr bwMode="gray">
          <a:xfrm>
            <a:off x="0" y="0"/>
            <a:ext cx="3029007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1439999" y="2340000"/>
            <a:ext cx="10122570" cy="111760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 bwMode="gray">
          <a:xfrm>
            <a:off x="1439999" y="3510000"/>
            <a:ext cx="10122569" cy="711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noProof="0"/>
              <a:t>Klik om de ondertitelstijl van het model te bewerken</a:t>
            </a:r>
            <a:endParaRPr lang="nl-NL" noProof="0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000" y="630000"/>
            <a:ext cx="1248569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49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890000"/>
            <a:ext cx="11202569" cy="3960000"/>
          </a:xfrm>
        </p:spPr>
        <p:txBody>
          <a:bodyPr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b="0" noProof="1"/>
              <a:t>Slide </a:t>
            </a:r>
            <a:fld id="{1A8A08A4-CBE0-489B-B8AB-06A7E0691891}" type="slidenum">
              <a:rPr lang="nl-NL" noProof="1" dirty="0" smtClean="0"/>
              <a:pPr/>
              <a:t>‹nr.›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nl-NL" noProof="1"/>
              <a:t>&lt;Titel van de presentatie&gt;</a:t>
            </a:r>
          </a:p>
        </p:txBody>
      </p:sp>
    </p:spTree>
    <p:extLst>
      <p:ext uri="{BB962C8B-B14F-4D97-AF65-F5344CB8AC3E}">
        <p14:creationId xmlns:p14="http://schemas.microsoft.com/office/powerpoint/2010/main" val="128493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rapportopma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890000"/>
            <a:ext cx="11202569" cy="3960000"/>
          </a:xfrm>
        </p:spPr>
        <p:txBody>
          <a:bodyPr>
            <a:normAutofit/>
          </a:bodyPr>
          <a:lstStyle>
            <a:lvl1pPr>
              <a:lnSpc>
                <a:spcPts val="1400"/>
              </a:lnSpc>
              <a:defRPr sz="1200"/>
            </a:lvl1pPr>
            <a:lvl2pPr>
              <a:lnSpc>
                <a:spcPts val="1400"/>
              </a:lnSpc>
              <a:defRPr sz="1000"/>
            </a:lvl2pPr>
            <a:lvl3pPr>
              <a:lnSpc>
                <a:spcPts val="1400"/>
              </a:lnSpc>
              <a:defRPr sz="1000"/>
            </a:lvl3pPr>
            <a:lvl4pPr>
              <a:lnSpc>
                <a:spcPts val="1400"/>
              </a:lnSpc>
              <a:defRPr sz="1000"/>
            </a:lvl4pPr>
            <a:lvl5pPr>
              <a:lnSpc>
                <a:spcPts val="1400"/>
              </a:lnSpc>
              <a:defRPr sz="1000"/>
            </a:lvl5pPr>
          </a:lstStyle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b="0" noProof="1"/>
              <a:t>Slide </a:t>
            </a:r>
            <a:fld id="{1A8A08A4-CBE0-489B-B8AB-06A7E0691891}" type="slidenum">
              <a:rPr lang="nl-NL" noProof="1" dirty="0" smtClean="0"/>
              <a:pPr/>
              <a:t>‹nr.›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nl-NL" noProof="1"/>
              <a:t>&lt;Titel van de presentatie&gt;</a:t>
            </a:r>
          </a:p>
        </p:txBody>
      </p:sp>
    </p:spTree>
    <p:extLst>
      <p:ext uri="{BB962C8B-B14F-4D97-AF65-F5344CB8AC3E}">
        <p14:creationId xmlns:p14="http://schemas.microsoft.com/office/powerpoint/2010/main" val="337315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, 2 kolo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890000"/>
            <a:ext cx="5400000" cy="3960000"/>
          </a:xfrm>
        </p:spPr>
        <p:txBody>
          <a:bodyPr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b="0" noProof="1"/>
              <a:t>Slide </a:t>
            </a:r>
            <a:fld id="{1A8A08A4-CBE0-489B-B8AB-06A7E0691891}" type="slidenum">
              <a:rPr lang="nl-NL" noProof="1" dirty="0" smtClean="0"/>
              <a:pPr/>
              <a:t>‹nr.›</a:t>
            </a:fld>
            <a:endParaRPr lang="nl-NL" noProof="1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3"/>
          </p:nvPr>
        </p:nvSpPr>
        <p:spPr>
          <a:xfrm>
            <a:off x="6177600" y="1890000"/>
            <a:ext cx="5400000" cy="3960000"/>
          </a:xfrm>
        </p:spPr>
        <p:txBody>
          <a:bodyPr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noProof="1"/>
              <a:t>&lt;Titel van de presentatie&gt;</a:t>
            </a:r>
          </a:p>
        </p:txBody>
      </p:sp>
    </p:spTree>
    <p:extLst>
      <p:ext uri="{BB962C8B-B14F-4D97-AF65-F5344CB8AC3E}">
        <p14:creationId xmlns:p14="http://schemas.microsoft.com/office/powerpoint/2010/main" val="25411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sub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538596"/>
            <a:ext cx="9307200" cy="558800"/>
          </a:xfrm>
        </p:spPr>
        <p:txBody>
          <a:bodyPr/>
          <a:lstStyle/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890000"/>
            <a:ext cx="11202569" cy="3960000"/>
          </a:xfrm>
        </p:spPr>
        <p:txBody>
          <a:bodyPr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b="0" noProof="1"/>
              <a:t>Slide </a:t>
            </a:r>
            <a:fld id="{1A8A08A4-CBE0-489B-B8AB-06A7E0691891}" type="slidenum">
              <a:rPr lang="nl-NL" noProof="1" dirty="0" smtClean="0"/>
              <a:pPr/>
              <a:t>‹nr.›</a:t>
            </a:fld>
            <a:endParaRPr lang="nl-NL" noProof="1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/>
          </p:nvPr>
        </p:nvSpPr>
        <p:spPr>
          <a:xfrm>
            <a:off x="359999" y="1152000"/>
            <a:ext cx="9307201" cy="68110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 noProof="0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noProof="1"/>
              <a:t>&lt;Titel van de presentatie&gt;</a:t>
            </a:r>
          </a:p>
        </p:txBody>
      </p:sp>
    </p:spTree>
    <p:extLst>
      <p:ext uri="{BB962C8B-B14F-4D97-AF65-F5344CB8AC3E}">
        <p14:creationId xmlns:p14="http://schemas.microsoft.com/office/powerpoint/2010/main" val="84670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foto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hoek 20"/>
          <p:cNvSpPr/>
          <p:nvPr userDrawn="1"/>
        </p:nvSpPr>
        <p:spPr bwMode="white">
          <a:xfrm>
            <a:off x="0" y="1477962"/>
            <a:ext cx="12192000" cy="5380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20" name="Rechthoek 19"/>
          <p:cNvSpPr/>
          <p:nvPr userDrawn="1"/>
        </p:nvSpPr>
        <p:spPr bwMode="gray">
          <a:xfrm rot="300000">
            <a:off x="-73010" y="1839610"/>
            <a:ext cx="8132982" cy="1206630"/>
          </a:xfrm>
          <a:custGeom>
            <a:avLst/>
            <a:gdLst>
              <a:gd name="connsiteX0" fmla="*/ 0 w 8190330"/>
              <a:gd name="connsiteY0" fmla="*/ 0 h 1201737"/>
              <a:gd name="connsiteX1" fmla="*/ 8190330 w 8190330"/>
              <a:gd name="connsiteY1" fmla="*/ 0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57348 w 8190330"/>
              <a:gd name="connsiteY0" fmla="*/ 0 h 1201973"/>
              <a:gd name="connsiteX1" fmla="*/ 8190330 w 8190330"/>
              <a:gd name="connsiteY1" fmla="*/ 236 h 1201973"/>
              <a:gd name="connsiteX2" fmla="*/ 8190330 w 8190330"/>
              <a:gd name="connsiteY2" fmla="*/ 1201973 h 1201973"/>
              <a:gd name="connsiteX3" fmla="*/ 0 w 8190330"/>
              <a:gd name="connsiteY3" fmla="*/ 1201973 h 1201973"/>
              <a:gd name="connsiteX4" fmla="*/ 57348 w 8190330"/>
              <a:gd name="connsiteY4" fmla="*/ 0 h 1201973"/>
              <a:gd name="connsiteX0" fmla="*/ 0 w 8132982"/>
              <a:gd name="connsiteY0" fmla="*/ 0 h 1206630"/>
              <a:gd name="connsiteX1" fmla="*/ 8132982 w 8132982"/>
              <a:gd name="connsiteY1" fmla="*/ 236 h 1206630"/>
              <a:gd name="connsiteX2" fmla="*/ 8132982 w 8132982"/>
              <a:gd name="connsiteY2" fmla="*/ 1201973 h 1206630"/>
              <a:gd name="connsiteX3" fmla="*/ 107994 w 8132982"/>
              <a:gd name="connsiteY3" fmla="*/ 1206630 h 1206630"/>
              <a:gd name="connsiteX4" fmla="*/ 0 w 8132982"/>
              <a:gd name="connsiteY4" fmla="*/ 0 h 120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2982" h="1206630">
                <a:moveTo>
                  <a:pt x="0" y="0"/>
                </a:moveTo>
                <a:lnTo>
                  <a:pt x="8132982" y="236"/>
                </a:lnTo>
                <a:lnTo>
                  <a:pt x="8132982" y="1201973"/>
                </a:lnTo>
                <a:lnTo>
                  <a:pt x="107994" y="12066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60000" y="538596"/>
            <a:ext cx="9307200" cy="558800"/>
          </a:xfrm>
        </p:spPr>
        <p:txBody>
          <a:bodyPr/>
          <a:lstStyle/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22" name="Rechthoek 21"/>
          <p:cNvSpPr/>
          <p:nvPr userDrawn="1"/>
        </p:nvSpPr>
        <p:spPr bwMode="ltGray">
          <a:xfrm rot="300000">
            <a:off x="4127065" y="5303998"/>
            <a:ext cx="8135355" cy="1201766"/>
          </a:xfrm>
          <a:custGeom>
            <a:avLst/>
            <a:gdLst>
              <a:gd name="connsiteX0" fmla="*/ 0 w 8190330"/>
              <a:gd name="connsiteY0" fmla="*/ 0 h 1201737"/>
              <a:gd name="connsiteX1" fmla="*/ 8190330 w 8190330"/>
              <a:gd name="connsiteY1" fmla="*/ 0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0 w 8190330"/>
              <a:gd name="connsiteY0" fmla="*/ 0 h 1201737"/>
              <a:gd name="connsiteX1" fmla="*/ 8025404 w 8190330"/>
              <a:gd name="connsiteY1" fmla="*/ 88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0 w 8128238"/>
              <a:gd name="connsiteY0" fmla="*/ 0 h 1202389"/>
              <a:gd name="connsiteX1" fmla="*/ 8025404 w 8128238"/>
              <a:gd name="connsiteY1" fmla="*/ 88 h 1202389"/>
              <a:gd name="connsiteX2" fmla="*/ 8128238 w 8128238"/>
              <a:gd name="connsiteY2" fmla="*/ 1202389 h 1202389"/>
              <a:gd name="connsiteX3" fmla="*/ 0 w 8128238"/>
              <a:gd name="connsiteY3" fmla="*/ 1201737 h 1202389"/>
              <a:gd name="connsiteX4" fmla="*/ 0 w 8128238"/>
              <a:gd name="connsiteY4" fmla="*/ 0 h 1202389"/>
              <a:gd name="connsiteX0" fmla="*/ 0 w 8135355"/>
              <a:gd name="connsiteY0" fmla="*/ 0 h 1201766"/>
              <a:gd name="connsiteX1" fmla="*/ 8025404 w 8135355"/>
              <a:gd name="connsiteY1" fmla="*/ 88 h 1201766"/>
              <a:gd name="connsiteX2" fmla="*/ 8135355 w 8135355"/>
              <a:gd name="connsiteY2" fmla="*/ 1201766 h 1201766"/>
              <a:gd name="connsiteX3" fmla="*/ 0 w 8135355"/>
              <a:gd name="connsiteY3" fmla="*/ 1201737 h 1201766"/>
              <a:gd name="connsiteX4" fmla="*/ 0 w 8135355"/>
              <a:gd name="connsiteY4" fmla="*/ 0 h 120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5355" h="1201766">
                <a:moveTo>
                  <a:pt x="0" y="0"/>
                </a:moveTo>
                <a:lnTo>
                  <a:pt x="8025404" y="88"/>
                </a:lnTo>
                <a:lnTo>
                  <a:pt x="8135355" y="1201766"/>
                </a:lnTo>
                <a:lnTo>
                  <a:pt x="0" y="1201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19" name="Tijdelijke aanduiding voor afbeelding 18"/>
          <p:cNvSpPr>
            <a:spLocks noGrp="1"/>
          </p:cNvSpPr>
          <p:nvPr>
            <p:ph type="pic" sz="quarter" idx="13" hasCustomPrompt="1"/>
          </p:nvPr>
        </p:nvSpPr>
        <p:spPr bwMode="white">
          <a:xfrm>
            <a:off x="-2382" y="1443238"/>
            <a:ext cx="12192000" cy="5380037"/>
          </a:xfrm>
          <a:custGeom>
            <a:avLst/>
            <a:gdLst>
              <a:gd name="connsiteX0" fmla="*/ 12130881 w 12192000"/>
              <a:gd name="connsiteY0" fmla="*/ 0 h 5380037"/>
              <a:gd name="connsiteX1" fmla="*/ 12192000 w 12192000"/>
              <a:gd name="connsiteY1" fmla="*/ 0 h 5380037"/>
              <a:gd name="connsiteX2" fmla="*/ 12192000 w 12192000"/>
              <a:gd name="connsiteY2" fmla="*/ 4317856 h 5380037"/>
              <a:gd name="connsiteX3" fmla="*/ 51218 w 12192000"/>
              <a:gd name="connsiteY3" fmla="*/ 5380037 h 5380037"/>
              <a:gd name="connsiteX4" fmla="*/ 0 w 12192000"/>
              <a:gd name="connsiteY4" fmla="*/ 5380037 h 5380037"/>
              <a:gd name="connsiteX5" fmla="*/ 0 w 12192000"/>
              <a:gd name="connsiteY5" fmla="*/ 1061315 h 538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80037">
                <a:moveTo>
                  <a:pt x="12130881" y="0"/>
                </a:moveTo>
                <a:lnTo>
                  <a:pt x="12192000" y="0"/>
                </a:lnTo>
                <a:lnTo>
                  <a:pt x="12192000" y="4317856"/>
                </a:lnTo>
                <a:lnTo>
                  <a:pt x="51218" y="5380037"/>
                </a:lnTo>
                <a:lnTo>
                  <a:pt x="0" y="5380037"/>
                </a:lnTo>
                <a:lnTo>
                  <a:pt x="0" y="106131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nl-NL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201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foto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hoek 20"/>
          <p:cNvSpPr/>
          <p:nvPr userDrawn="1"/>
        </p:nvSpPr>
        <p:spPr bwMode="white">
          <a:xfrm>
            <a:off x="0" y="1477962"/>
            <a:ext cx="12192000" cy="5380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20" name="Rechthoek 19"/>
          <p:cNvSpPr/>
          <p:nvPr userDrawn="1"/>
        </p:nvSpPr>
        <p:spPr bwMode="gray">
          <a:xfrm rot="300000">
            <a:off x="-73010" y="1839610"/>
            <a:ext cx="8132982" cy="1206630"/>
          </a:xfrm>
          <a:custGeom>
            <a:avLst/>
            <a:gdLst>
              <a:gd name="connsiteX0" fmla="*/ 0 w 8190330"/>
              <a:gd name="connsiteY0" fmla="*/ 0 h 1201737"/>
              <a:gd name="connsiteX1" fmla="*/ 8190330 w 8190330"/>
              <a:gd name="connsiteY1" fmla="*/ 0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57348 w 8190330"/>
              <a:gd name="connsiteY0" fmla="*/ 0 h 1201973"/>
              <a:gd name="connsiteX1" fmla="*/ 8190330 w 8190330"/>
              <a:gd name="connsiteY1" fmla="*/ 236 h 1201973"/>
              <a:gd name="connsiteX2" fmla="*/ 8190330 w 8190330"/>
              <a:gd name="connsiteY2" fmla="*/ 1201973 h 1201973"/>
              <a:gd name="connsiteX3" fmla="*/ 0 w 8190330"/>
              <a:gd name="connsiteY3" fmla="*/ 1201973 h 1201973"/>
              <a:gd name="connsiteX4" fmla="*/ 57348 w 8190330"/>
              <a:gd name="connsiteY4" fmla="*/ 0 h 1201973"/>
              <a:gd name="connsiteX0" fmla="*/ 0 w 8132982"/>
              <a:gd name="connsiteY0" fmla="*/ 0 h 1206630"/>
              <a:gd name="connsiteX1" fmla="*/ 8132982 w 8132982"/>
              <a:gd name="connsiteY1" fmla="*/ 236 h 1206630"/>
              <a:gd name="connsiteX2" fmla="*/ 8132982 w 8132982"/>
              <a:gd name="connsiteY2" fmla="*/ 1201973 h 1206630"/>
              <a:gd name="connsiteX3" fmla="*/ 107994 w 8132982"/>
              <a:gd name="connsiteY3" fmla="*/ 1206630 h 1206630"/>
              <a:gd name="connsiteX4" fmla="*/ 0 w 8132982"/>
              <a:gd name="connsiteY4" fmla="*/ 0 h 120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2982" h="1206630">
                <a:moveTo>
                  <a:pt x="0" y="0"/>
                </a:moveTo>
                <a:lnTo>
                  <a:pt x="8132982" y="236"/>
                </a:lnTo>
                <a:lnTo>
                  <a:pt x="8132982" y="1201973"/>
                </a:lnTo>
                <a:lnTo>
                  <a:pt x="107994" y="12066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60000" y="538596"/>
            <a:ext cx="9307200" cy="558800"/>
          </a:xfrm>
        </p:spPr>
        <p:txBody>
          <a:bodyPr/>
          <a:lstStyle/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22" name="Rechthoek 21"/>
          <p:cNvSpPr/>
          <p:nvPr userDrawn="1"/>
        </p:nvSpPr>
        <p:spPr bwMode="gray">
          <a:xfrm rot="300000">
            <a:off x="4127065" y="5303998"/>
            <a:ext cx="8135355" cy="1201766"/>
          </a:xfrm>
          <a:custGeom>
            <a:avLst/>
            <a:gdLst>
              <a:gd name="connsiteX0" fmla="*/ 0 w 8190330"/>
              <a:gd name="connsiteY0" fmla="*/ 0 h 1201737"/>
              <a:gd name="connsiteX1" fmla="*/ 8190330 w 8190330"/>
              <a:gd name="connsiteY1" fmla="*/ 0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0 w 8190330"/>
              <a:gd name="connsiteY0" fmla="*/ 0 h 1201737"/>
              <a:gd name="connsiteX1" fmla="*/ 8025404 w 8190330"/>
              <a:gd name="connsiteY1" fmla="*/ 88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0 w 8128238"/>
              <a:gd name="connsiteY0" fmla="*/ 0 h 1202389"/>
              <a:gd name="connsiteX1" fmla="*/ 8025404 w 8128238"/>
              <a:gd name="connsiteY1" fmla="*/ 88 h 1202389"/>
              <a:gd name="connsiteX2" fmla="*/ 8128238 w 8128238"/>
              <a:gd name="connsiteY2" fmla="*/ 1202389 h 1202389"/>
              <a:gd name="connsiteX3" fmla="*/ 0 w 8128238"/>
              <a:gd name="connsiteY3" fmla="*/ 1201737 h 1202389"/>
              <a:gd name="connsiteX4" fmla="*/ 0 w 8128238"/>
              <a:gd name="connsiteY4" fmla="*/ 0 h 1202389"/>
              <a:gd name="connsiteX0" fmla="*/ 0 w 8135355"/>
              <a:gd name="connsiteY0" fmla="*/ 0 h 1201766"/>
              <a:gd name="connsiteX1" fmla="*/ 8025404 w 8135355"/>
              <a:gd name="connsiteY1" fmla="*/ 88 h 1201766"/>
              <a:gd name="connsiteX2" fmla="*/ 8135355 w 8135355"/>
              <a:gd name="connsiteY2" fmla="*/ 1201766 h 1201766"/>
              <a:gd name="connsiteX3" fmla="*/ 0 w 8135355"/>
              <a:gd name="connsiteY3" fmla="*/ 1201737 h 1201766"/>
              <a:gd name="connsiteX4" fmla="*/ 0 w 8135355"/>
              <a:gd name="connsiteY4" fmla="*/ 0 h 120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5355" h="1201766">
                <a:moveTo>
                  <a:pt x="0" y="0"/>
                </a:moveTo>
                <a:lnTo>
                  <a:pt x="8025404" y="88"/>
                </a:lnTo>
                <a:lnTo>
                  <a:pt x="8135355" y="1201766"/>
                </a:lnTo>
                <a:lnTo>
                  <a:pt x="0" y="1201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19" name="Tijdelijke aanduiding voor afbeelding 18"/>
          <p:cNvSpPr>
            <a:spLocks noGrp="1"/>
          </p:cNvSpPr>
          <p:nvPr>
            <p:ph type="pic" sz="quarter" idx="13" hasCustomPrompt="1"/>
          </p:nvPr>
        </p:nvSpPr>
        <p:spPr bwMode="white">
          <a:xfrm>
            <a:off x="-2382" y="1443238"/>
            <a:ext cx="12192000" cy="5380037"/>
          </a:xfrm>
          <a:custGeom>
            <a:avLst/>
            <a:gdLst>
              <a:gd name="connsiteX0" fmla="*/ 12130881 w 12192000"/>
              <a:gd name="connsiteY0" fmla="*/ 0 h 5380037"/>
              <a:gd name="connsiteX1" fmla="*/ 12192000 w 12192000"/>
              <a:gd name="connsiteY1" fmla="*/ 0 h 5380037"/>
              <a:gd name="connsiteX2" fmla="*/ 12192000 w 12192000"/>
              <a:gd name="connsiteY2" fmla="*/ 4317856 h 5380037"/>
              <a:gd name="connsiteX3" fmla="*/ 51218 w 12192000"/>
              <a:gd name="connsiteY3" fmla="*/ 5380037 h 5380037"/>
              <a:gd name="connsiteX4" fmla="*/ 0 w 12192000"/>
              <a:gd name="connsiteY4" fmla="*/ 5380037 h 5380037"/>
              <a:gd name="connsiteX5" fmla="*/ 0 w 12192000"/>
              <a:gd name="connsiteY5" fmla="*/ 1061315 h 538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80037">
                <a:moveTo>
                  <a:pt x="12130881" y="0"/>
                </a:moveTo>
                <a:lnTo>
                  <a:pt x="12192000" y="0"/>
                </a:lnTo>
                <a:lnTo>
                  <a:pt x="12192000" y="4317856"/>
                </a:lnTo>
                <a:lnTo>
                  <a:pt x="51218" y="5380037"/>
                </a:lnTo>
                <a:lnTo>
                  <a:pt x="0" y="5380037"/>
                </a:lnTo>
                <a:lnTo>
                  <a:pt x="0" y="106131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nl-NL" noProof="0" dirty="0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000" y="630000"/>
            <a:ext cx="1248569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93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foto varia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hoek 20"/>
          <p:cNvSpPr/>
          <p:nvPr userDrawn="1"/>
        </p:nvSpPr>
        <p:spPr bwMode="white">
          <a:xfrm>
            <a:off x="0" y="1477962"/>
            <a:ext cx="12192000" cy="5380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20" name="Rechthoek 19"/>
          <p:cNvSpPr/>
          <p:nvPr userDrawn="1"/>
        </p:nvSpPr>
        <p:spPr bwMode="gray">
          <a:xfrm rot="300000">
            <a:off x="-73010" y="1839610"/>
            <a:ext cx="8132982" cy="1206630"/>
          </a:xfrm>
          <a:custGeom>
            <a:avLst/>
            <a:gdLst>
              <a:gd name="connsiteX0" fmla="*/ 0 w 8190330"/>
              <a:gd name="connsiteY0" fmla="*/ 0 h 1201737"/>
              <a:gd name="connsiteX1" fmla="*/ 8190330 w 8190330"/>
              <a:gd name="connsiteY1" fmla="*/ 0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57348 w 8190330"/>
              <a:gd name="connsiteY0" fmla="*/ 0 h 1201973"/>
              <a:gd name="connsiteX1" fmla="*/ 8190330 w 8190330"/>
              <a:gd name="connsiteY1" fmla="*/ 236 h 1201973"/>
              <a:gd name="connsiteX2" fmla="*/ 8190330 w 8190330"/>
              <a:gd name="connsiteY2" fmla="*/ 1201973 h 1201973"/>
              <a:gd name="connsiteX3" fmla="*/ 0 w 8190330"/>
              <a:gd name="connsiteY3" fmla="*/ 1201973 h 1201973"/>
              <a:gd name="connsiteX4" fmla="*/ 57348 w 8190330"/>
              <a:gd name="connsiteY4" fmla="*/ 0 h 1201973"/>
              <a:gd name="connsiteX0" fmla="*/ 0 w 8132982"/>
              <a:gd name="connsiteY0" fmla="*/ 0 h 1206630"/>
              <a:gd name="connsiteX1" fmla="*/ 8132982 w 8132982"/>
              <a:gd name="connsiteY1" fmla="*/ 236 h 1206630"/>
              <a:gd name="connsiteX2" fmla="*/ 8132982 w 8132982"/>
              <a:gd name="connsiteY2" fmla="*/ 1201973 h 1206630"/>
              <a:gd name="connsiteX3" fmla="*/ 107994 w 8132982"/>
              <a:gd name="connsiteY3" fmla="*/ 1206630 h 1206630"/>
              <a:gd name="connsiteX4" fmla="*/ 0 w 8132982"/>
              <a:gd name="connsiteY4" fmla="*/ 0 h 120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2982" h="1206630">
                <a:moveTo>
                  <a:pt x="0" y="0"/>
                </a:moveTo>
                <a:lnTo>
                  <a:pt x="8132982" y="236"/>
                </a:lnTo>
                <a:lnTo>
                  <a:pt x="8132982" y="1201973"/>
                </a:lnTo>
                <a:lnTo>
                  <a:pt x="107994" y="120663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360000" y="538596"/>
            <a:ext cx="9307200" cy="558800"/>
          </a:xfrm>
        </p:spPr>
        <p:txBody>
          <a:bodyPr/>
          <a:lstStyle/>
          <a:p>
            <a:r>
              <a:rPr lang="nl-NL" noProof="0"/>
              <a:t>Klik om de stijl te bewerken</a:t>
            </a:r>
            <a:endParaRPr lang="nl-NL" noProof="0" dirty="0"/>
          </a:p>
        </p:txBody>
      </p:sp>
      <p:sp>
        <p:nvSpPr>
          <p:cNvPr id="22" name="Rechthoek 21"/>
          <p:cNvSpPr/>
          <p:nvPr userDrawn="1"/>
        </p:nvSpPr>
        <p:spPr bwMode="gray">
          <a:xfrm rot="300000">
            <a:off x="4127065" y="5303998"/>
            <a:ext cx="8135355" cy="1201766"/>
          </a:xfrm>
          <a:custGeom>
            <a:avLst/>
            <a:gdLst>
              <a:gd name="connsiteX0" fmla="*/ 0 w 8190330"/>
              <a:gd name="connsiteY0" fmla="*/ 0 h 1201737"/>
              <a:gd name="connsiteX1" fmla="*/ 8190330 w 8190330"/>
              <a:gd name="connsiteY1" fmla="*/ 0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0 w 8190330"/>
              <a:gd name="connsiteY0" fmla="*/ 0 h 1201737"/>
              <a:gd name="connsiteX1" fmla="*/ 8025404 w 8190330"/>
              <a:gd name="connsiteY1" fmla="*/ 88 h 1201737"/>
              <a:gd name="connsiteX2" fmla="*/ 8190330 w 8190330"/>
              <a:gd name="connsiteY2" fmla="*/ 1201737 h 1201737"/>
              <a:gd name="connsiteX3" fmla="*/ 0 w 8190330"/>
              <a:gd name="connsiteY3" fmla="*/ 1201737 h 1201737"/>
              <a:gd name="connsiteX4" fmla="*/ 0 w 8190330"/>
              <a:gd name="connsiteY4" fmla="*/ 0 h 1201737"/>
              <a:gd name="connsiteX0" fmla="*/ 0 w 8128238"/>
              <a:gd name="connsiteY0" fmla="*/ 0 h 1202389"/>
              <a:gd name="connsiteX1" fmla="*/ 8025404 w 8128238"/>
              <a:gd name="connsiteY1" fmla="*/ 88 h 1202389"/>
              <a:gd name="connsiteX2" fmla="*/ 8128238 w 8128238"/>
              <a:gd name="connsiteY2" fmla="*/ 1202389 h 1202389"/>
              <a:gd name="connsiteX3" fmla="*/ 0 w 8128238"/>
              <a:gd name="connsiteY3" fmla="*/ 1201737 h 1202389"/>
              <a:gd name="connsiteX4" fmla="*/ 0 w 8128238"/>
              <a:gd name="connsiteY4" fmla="*/ 0 h 1202389"/>
              <a:gd name="connsiteX0" fmla="*/ 0 w 8135355"/>
              <a:gd name="connsiteY0" fmla="*/ 0 h 1201766"/>
              <a:gd name="connsiteX1" fmla="*/ 8025404 w 8135355"/>
              <a:gd name="connsiteY1" fmla="*/ 88 h 1201766"/>
              <a:gd name="connsiteX2" fmla="*/ 8135355 w 8135355"/>
              <a:gd name="connsiteY2" fmla="*/ 1201766 h 1201766"/>
              <a:gd name="connsiteX3" fmla="*/ 0 w 8135355"/>
              <a:gd name="connsiteY3" fmla="*/ 1201737 h 1201766"/>
              <a:gd name="connsiteX4" fmla="*/ 0 w 8135355"/>
              <a:gd name="connsiteY4" fmla="*/ 0 h 120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35355" h="1201766">
                <a:moveTo>
                  <a:pt x="0" y="0"/>
                </a:moveTo>
                <a:lnTo>
                  <a:pt x="8025404" y="88"/>
                </a:lnTo>
                <a:lnTo>
                  <a:pt x="8135355" y="1201766"/>
                </a:lnTo>
                <a:lnTo>
                  <a:pt x="0" y="1201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0" dirty="0"/>
          </a:p>
        </p:txBody>
      </p:sp>
      <p:sp>
        <p:nvSpPr>
          <p:cNvPr id="19" name="Tijdelijke aanduiding voor afbeelding 18"/>
          <p:cNvSpPr>
            <a:spLocks noGrp="1"/>
          </p:cNvSpPr>
          <p:nvPr>
            <p:ph type="pic" sz="quarter" idx="13" hasCustomPrompt="1"/>
          </p:nvPr>
        </p:nvSpPr>
        <p:spPr bwMode="white">
          <a:xfrm>
            <a:off x="-2382" y="1443238"/>
            <a:ext cx="12192000" cy="5380037"/>
          </a:xfrm>
          <a:custGeom>
            <a:avLst/>
            <a:gdLst>
              <a:gd name="connsiteX0" fmla="*/ 12130881 w 12192000"/>
              <a:gd name="connsiteY0" fmla="*/ 0 h 5380037"/>
              <a:gd name="connsiteX1" fmla="*/ 12192000 w 12192000"/>
              <a:gd name="connsiteY1" fmla="*/ 0 h 5380037"/>
              <a:gd name="connsiteX2" fmla="*/ 12192000 w 12192000"/>
              <a:gd name="connsiteY2" fmla="*/ 4317856 h 5380037"/>
              <a:gd name="connsiteX3" fmla="*/ 51218 w 12192000"/>
              <a:gd name="connsiteY3" fmla="*/ 5380037 h 5380037"/>
              <a:gd name="connsiteX4" fmla="*/ 0 w 12192000"/>
              <a:gd name="connsiteY4" fmla="*/ 5380037 h 5380037"/>
              <a:gd name="connsiteX5" fmla="*/ 0 w 12192000"/>
              <a:gd name="connsiteY5" fmla="*/ 1061315 h 538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80037">
                <a:moveTo>
                  <a:pt x="12130881" y="0"/>
                </a:moveTo>
                <a:lnTo>
                  <a:pt x="12192000" y="0"/>
                </a:lnTo>
                <a:lnTo>
                  <a:pt x="12192000" y="4317856"/>
                </a:lnTo>
                <a:lnTo>
                  <a:pt x="51218" y="5380037"/>
                </a:lnTo>
                <a:lnTo>
                  <a:pt x="0" y="5380037"/>
                </a:lnTo>
                <a:lnTo>
                  <a:pt x="0" y="106131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marL="0" indent="0">
              <a:buNone/>
              <a:defRPr baseline="0"/>
            </a:lvl1pPr>
          </a:lstStyle>
          <a:p>
            <a:r>
              <a:rPr lang="nl-NL" noProof="0" dirty="0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000" y="630000"/>
            <a:ext cx="1248569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7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" y="5945903"/>
            <a:ext cx="12192000" cy="921825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 bwMode="gray">
          <a:xfrm>
            <a:off x="360000" y="255224"/>
            <a:ext cx="9307200" cy="1117600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l-NL" noProof="0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890000"/>
            <a:ext cx="11202569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noProof="0" dirty="0"/>
              <a:t>Tekststijl van het model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359999" y="6480000"/>
            <a:ext cx="72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800" b="1">
                <a:solidFill>
                  <a:schemeClr val="accent2"/>
                </a:solidFill>
              </a:defRPr>
            </a:lvl1pPr>
          </a:lstStyle>
          <a:p>
            <a:r>
              <a:rPr lang="nl-NL" b="0" noProof="0" dirty="0"/>
              <a:t>Slide</a:t>
            </a:r>
            <a:r>
              <a:rPr lang="nl-NL" noProof="0" dirty="0"/>
              <a:t> </a:t>
            </a:r>
            <a:fld id="{1A8A08A4-CBE0-489B-B8AB-06A7E0691891}" type="slidenum">
              <a:rPr lang="nl-NL" noProof="0" smtClean="0"/>
              <a:pPr/>
              <a:t>‹nr.›</a:t>
            </a:fld>
            <a:endParaRPr lang="nl-NL" noProof="0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000" y="630000"/>
            <a:ext cx="1248569" cy="630000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60000" y="6300000"/>
            <a:ext cx="5400000" cy="151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r>
              <a:rPr lang="nl-NL" noProof="0" dirty="0"/>
              <a:t>&lt;Titel van de presentatie&gt;</a:t>
            </a:r>
          </a:p>
        </p:txBody>
      </p:sp>
    </p:spTree>
    <p:extLst>
      <p:ext uri="{BB962C8B-B14F-4D97-AF65-F5344CB8AC3E}">
        <p14:creationId xmlns:p14="http://schemas.microsoft.com/office/powerpoint/2010/main" val="340621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5" r:id="rId4"/>
    <p:sldLayoutId id="2147483653" r:id="rId5"/>
    <p:sldLayoutId id="2147483651" r:id="rId6"/>
    <p:sldLayoutId id="2147483659" r:id="rId7"/>
    <p:sldLayoutId id="2147483652" r:id="rId8"/>
    <p:sldLayoutId id="2147483657" r:id="rId9"/>
    <p:sldLayoutId id="2147483658" r:id="rId10"/>
    <p:sldLayoutId id="2147483654" r:id="rId11"/>
  </p:sldLayoutIdLst>
  <p:hf sldNum="0" hdr="0" ftr="0" dt="0"/>
  <p:txStyles>
    <p:titleStyle>
      <a:lvl1pPr algn="l" defTabSz="914400" rtl="0" eaLnBrk="1" latinLnBrk="0" hangingPunct="1">
        <a:lnSpc>
          <a:spcPts val="4400"/>
        </a:lnSpc>
        <a:spcBef>
          <a:spcPct val="0"/>
        </a:spcBef>
        <a:buNone/>
        <a:defRPr sz="3200" b="1" kern="1200" cap="all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ts val="24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ts val="18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ts val="18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360000" algn="l" defTabSz="914400" rtl="0" eaLnBrk="1" latinLnBrk="0" hangingPunct="1">
        <a:lnSpc>
          <a:spcPts val="18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ts val="18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komensvoorzieningen@meierijstad.nl" TargetMode="External"/><Relationship Id="rId2" Type="http://schemas.openxmlformats.org/officeDocument/2006/relationships/hyperlink" Target="mailto:schuldhulp@meierijstad.nl/geldzorgen@meierijstad.nl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svanhelvoort@meierijstad.nl" TargetMode="External"/><Relationship Id="rId4" Type="http://schemas.openxmlformats.org/officeDocument/2006/relationships/hyperlink" Target="mailto:participatie@meierijstad.n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vanhelvoort@meierijstad.nl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1439999" y="1692067"/>
            <a:ext cx="10122569" cy="3939611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u="sng" dirty="0"/>
              <a:t>Dag van de </a:t>
            </a:r>
            <a:r>
              <a:rPr lang="en-GB" u="sng" dirty="0" err="1"/>
              <a:t>Cultuur</a:t>
            </a:r>
            <a:r>
              <a:rPr lang="en-GB" u="sng" dirty="0"/>
              <a:t>;</a:t>
            </a:r>
            <a:br>
              <a:rPr lang="en-GB" dirty="0"/>
            </a:br>
            <a:br>
              <a:rPr lang="en-GB" dirty="0"/>
            </a:br>
            <a:r>
              <a:rPr lang="en-GB" sz="5300" dirty="0" err="1"/>
              <a:t>samen</a:t>
            </a:r>
            <a:r>
              <a:rPr lang="en-GB" sz="5300" dirty="0"/>
              <a:t> </a:t>
            </a:r>
            <a:r>
              <a:rPr lang="en-GB" sz="5300" dirty="0" err="1"/>
              <a:t>naar</a:t>
            </a:r>
            <a:r>
              <a:rPr lang="en-GB" sz="5300" dirty="0"/>
              <a:t> </a:t>
            </a:r>
            <a:r>
              <a:rPr lang="en-GB" sz="5300" dirty="0" err="1"/>
              <a:t>een</a:t>
            </a:r>
            <a:r>
              <a:rPr lang="en-GB" sz="5300" dirty="0"/>
              <a:t> </a:t>
            </a:r>
            <a:r>
              <a:rPr lang="en-GB" sz="5300" dirty="0" err="1"/>
              <a:t>betere</a:t>
            </a:r>
            <a:r>
              <a:rPr lang="en-GB" sz="5300" dirty="0"/>
              <a:t> </a:t>
            </a:r>
            <a:br>
              <a:rPr lang="en-GB" sz="5300" dirty="0"/>
            </a:br>
            <a:r>
              <a:rPr lang="en-GB" sz="5300" dirty="0" err="1"/>
              <a:t>aanpak</a:t>
            </a:r>
            <a:r>
              <a:rPr lang="en-GB" sz="5300" dirty="0"/>
              <a:t> van </a:t>
            </a:r>
            <a:r>
              <a:rPr lang="en-GB" sz="5300" dirty="0" err="1"/>
              <a:t>armoede</a:t>
            </a:r>
            <a:r>
              <a:rPr lang="en-GB" sz="5300" dirty="0"/>
              <a:t> </a:t>
            </a:r>
            <a:br>
              <a:rPr lang="en-GB" dirty="0"/>
            </a:br>
            <a:endParaRPr lang="en-GB" dirty="0"/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90795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D8AF0-D953-42C4-110E-76C9B48C3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Preventie &amp; Ondersteuning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DF2E2E-E95E-944D-B0AB-6F5B73457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sz="1800" dirty="0"/>
              <a:t>Informatie in meerdere talen aanbieden</a:t>
            </a:r>
          </a:p>
          <a:p>
            <a:pPr marL="360000" lvl="1" indent="0">
              <a:buNone/>
            </a:pPr>
            <a:endParaRPr lang="nl-NL" sz="1800" dirty="0"/>
          </a:p>
          <a:p>
            <a:pPr lvl="1"/>
            <a:r>
              <a:rPr lang="nl-NL" sz="1800" dirty="0"/>
              <a:t>Preventief inzetten op educatie over leren omgaan met geld</a:t>
            </a:r>
          </a:p>
          <a:p>
            <a:pPr lvl="3"/>
            <a:r>
              <a:rPr lang="nl-NL" sz="1800" dirty="0" err="1"/>
              <a:t>Outreachend</a:t>
            </a:r>
            <a:r>
              <a:rPr lang="nl-NL" sz="1800" dirty="0"/>
              <a:t> en op vindplekken</a:t>
            </a:r>
          </a:p>
          <a:p>
            <a:pPr lvl="3"/>
            <a:r>
              <a:rPr lang="nl-NL" sz="1800" dirty="0"/>
              <a:t>Voor kinderen en jongeren, maar zeker ook voor volwassenen en ouderen</a:t>
            </a:r>
          </a:p>
          <a:p>
            <a:pPr marL="1080000" lvl="3" indent="0">
              <a:buNone/>
            </a:pPr>
            <a:endParaRPr lang="nl-NL" sz="1800" dirty="0"/>
          </a:p>
          <a:p>
            <a:pPr lvl="1"/>
            <a:r>
              <a:rPr lang="nl-NL" sz="1800" dirty="0"/>
              <a:t>Verwijzing of als doorverwijzende professional aansluiten bij een bezoek aan loketten </a:t>
            </a:r>
            <a:r>
              <a:rPr lang="nl-NL" sz="1800" dirty="0" err="1"/>
              <a:t>Geld&amp;Zo</a:t>
            </a:r>
            <a:endParaRPr lang="nl-NL" sz="1800" dirty="0"/>
          </a:p>
          <a:p>
            <a:pPr marL="360000" lvl="1" indent="0">
              <a:buNone/>
            </a:pPr>
            <a:endParaRPr lang="nl-NL" sz="1800" dirty="0"/>
          </a:p>
          <a:p>
            <a:pPr lvl="1"/>
            <a:r>
              <a:rPr lang="nl-NL" sz="1800" dirty="0"/>
              <a:t>Inzet sleutelpersonen (Voorlichtingsbijeenkomsten; tolkfunctie / adviserend)</a:t>
            </a:r>
          </a:p>
          <a:p>
            <a:pPr marL="360000" lvl="1" indent="0">
              <a:buNone/>
            </a:pPr>
            <a:endParaRPr lang="nl-NL" sz="1800" dirty="0"/>
          </a:p>
          <a:p>
            <a:pPr lvl="1"/>
            <a:r>
              <a:rPr lang="nl-NL" sz="1800" dirty="0"/>
              <a:t>Informeren bestuur van een moskee/kerk over voorzieningen en wijzigingen in aanbod  </a:t>
            </a:r>
          </a:p>
          <a:p>
            <a:pPr marL="360000" lvl="1" indent="0">
              <a:buNone/>
            </a:pPr>
            <a:endParaRPr lang="nl-NL" sz="1800" dirty="0"/>
          </a:p>
          <a:p>
            <a:pPr lvl="1"/>
            <a:r>
              <a:rPr lang="nl-NL" sz="1800" dirty="0"/>
              <a:t>Gebruik maken van bestaande initiatieven / aansluiten bijeenkomsten </a:t>
            </a:r>
          </a:p>
          <a:p>
            <a:pPr marL="360000" lvl="1" indent="0">
              <a:buNone/>
            </a:pP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13781B6-94A6-C8DB-5AF8-09B702763340}"/>
              </a:ext>
            </a:extLst>
          </p:cNvPr>
          <p:cNvSpPr txBox="1"/>
          <p:nvPr/>
        </p:nvSpPr>
        <p:spPr>
          <a:xfrm>
            <a:off x="3941762" y="1293643"/>
            <a:ext cx="2154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chemeClr val="accent2"/>
                </a:solidFill>
              </a:rPr>
              <a:t>beter bereiken</a:t>
            </a:r>
          </a:p>
        </p:txBody>
      </p:sp>
    </p:spTree>
    <p:extLst>
      <p:ext uri="{BB962C8B-B14F-4D97-AF65-F5344CB8AC3E}">
        <p14:creationId xmlns:p14="http://schemas.microsoft.com/office/powerpoint/2010/main" val="95124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AF079A-DFE5-D2C2-69B5-38B5C616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Loketten </a:t>
            </a:r>
            <a:r>
              <a:rPr lang="nl-NL" dirty="0" err="1"/>
              <a:t>Geld&amp;zo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69EF70-75FF-BA4F-D84B-6E7BA9D3F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nl-NL" b="1" i="0" dirty="0">
                <a:solidFill>
                  <a:srgbClr val="004C5A"/>
                </a:solidFill>
                <a:effectLst/>
                <a:latin typeface="pontiac"/>
              </a:rPr>
              <a:t>’t Spectrum (Schijndel)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Dinsdag: 13.30 – 16.00 uur (op afspraak)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Donderdag: 09.00 – 11.30 uur (op afspraak)</a:t>
            </a:r>
          </a:p>
          <a:p>
            <a:pPr algn="l"/>
            <a:r>
              <a:rPr lang="nl-NL" b="1" i="0" dirty="0">
                <a:solidFill>
                  <a:srgbClr val="004C5A"/>
                </a:solidFill>
                <a:effectLst/>
                <a:latin typeface="pontiac"/>
              </a:rPr>
              <a:t>Bibliotheek Veghel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Dinsdag: 14.00 – 16.00 uur</a:t>
            </a:r>
          </a:p>
          <a:p>
            <a:pPr algn="l"/>
            <a:r>
              <a:rPr lang="nl-NL" b="1" i="0" dirty="0">
                <a:solidFill>
                  <a:srgbClr val="004C5A"/>
                </a:solidFill>
                <a:effectLst/>
                <a:latin typeface="pontiac"/>
              </a:rPr>
              <a:t>Bibliotheek Sint-Oedenrode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Woensdag: 14.00 – 16.00 uur (op afspraak, 14.00 – 14.30 open inloop)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nl-NL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8952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E0B90-CD31-8E1D-2139-794812551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Minimaloket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B3AB9D-80D4-D72F-CCB3-50CB260E3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66738"/>
            <a:ext cx="11585924" cy="4583261"/>
          </a:xfrm>
        </p:spPr>
        <p:txBody>
          <a:bodyPr>
            <a:normAutofit/>
          </a:bodyPr>
          <a:lstStyle/>
          <a:p>
            <a:pPr lvl="1"/>
            <a:r>
              <a:rPr lang="nl-NL" dirty="0"/>
              <a:t>Iedere dag (ma t/m vr) van 9:00u tot 11:00u op het gemeentehuis in Veghel</a:t>
            </a:r>
          </a:p>
          <a:p>
            <a:pPr indent="0">
              <a:buNone/>
            </a:pPr>
            <a:endParaRPr lang="nl-NL" dirty="0"/>
          </a:p>
          <a:p>
            <a:r>
              <a:rPr lang="nl-NL" b="1" dirty="0">
                <a:solidFill>
                  <a:srgbClr val="004C5A"/>
                </a:solidFill>
                <a:latin typeface="pontiac"/>
              </a:rPr>
              <a:t>Vragen aan een consulent?</a:t>
            </a:r>
          </a:p>
          <a:p>
            <a:pPr lvl="1"/>
            <a:r>
              <a:rPr lang="nl-NL" dirty="0"/>
              <a:t>Bij vragen over hulp bij financiële problemen: </a:t>
            </a:r>
            <a:r>
              <a:rPr lang="nl-NL" dirty="0">
                <a:hlinkClick r:id="rId2"/>
              </a:rPr>
              <a:t>schuldhulp@meierijstad.nl/geldzorgen@meierijstad.nl</a:t>
            </a:r>
            <a:endParaRPr lang="nl-NL" dirty="0"/>
          </a:p>
          <a:p>
            <a:pPr lvl="1"/>
            <a:r>
              <a:rPr lang="nl-NL" dirty="0"/>
              <a:t>Bij vragen over een bijstandsuitkering: </a:t>
            </a:r>
            <a:r>
              <a:rPr lang="nl-NL" dirty="0">
                <a:hlinkClick r:id="rId3"/>
              </a:rPr>
              <a:t>inkomensvoorzieningen@meierijstad.nl</a:t>
            </a:r>
            <a:endParaRPr lang="nl-NL" dirty="0"/>
          </a:p>
          <a:p>
            <a:pPr lvl="1"/>
            <a:r>
              <a:rPr lang="nl-NL" dirty="0"/>
              <a:t>Bij vragen over het vinden van een betaalde baan of vrijwilligerswerk: </a:t>
            </a:r>
            <a:r>
              <a:rPr lang="nl-NL" dirty="0">
                <a:hlinkClick r:id="rId4"/>
              </a:rPr>
              <a:t>participatie@meierijstad.nl</a:t>
            </a:r>
            <a:endParaRPr lang="nl-NL" dirty="0"/>
          </a:p>
          <a:p>
            <a:pPr lvl="1"/>
            <a:r>
              <a:rPr lang="nl-NL" dirty="0"/>
              <a:t>Bij vragen over bijzondere bijstand en minimaregelingen: </a:t>
            </a:r>
            <a:r>
              <a:rPr lang="nl-NL" dirty="0">
                <a:hlinkClick r:id="rId3"/>
              </a:rPr>
              <a:t>inkomensvoorzieningen@meierijstad.nl</a:t>
            </a:r>
            <a:endParaRPr lang="nl-NL" dirty="0"/>
          </a:p>
          <a:p>
            <a:pPr marL="360000" lvl="1" indent="0">
              <a:buNone/>
            </a:pPr>
            <a:endParaRPr lang="nl-NL" dirty="0"/>
          </a:p>
          <a:p>
            <a:pPr marL="360000" lvl="1" indent="0">
              <a:buNone/>
            </a:pPr>
            <a:endParaRPr lang="nl-NL" dirty="0"/>
          </a:p>
          <a:p>
            <a:pPr marR="0" lvl="1" fontAlgn="auto">
              <a:spcAft>
                <a:spcPts val="0"/>
              </a:spcAft>
              <a:buSzTx/>
              <a:tabLst/>
              <a:defRPr/>
            </a:pPr>
            <a:r>
              <a:rPr lang="nl-NL" dirty="0"/>
              <a:t>Vraag niet passend binnen aanbod gemeente? Overleg met armoedeambassadeur; </a:t>
            </a:r>
          </a:p>
          <a:p>
            <a:pPr marL="360000" marR="0" lvl="1" indent="0" fontAlgn="auto">
              <a:spcAft>
                <a:spcPts val="0"/>
              </a:spcAft>
              <a:buSzTx/>
              <a:buNone/>
              <a:tabLst/>
              <a:defRPr/>
            </a:pPr>
            <a:r>
              <a:rPr lang="nl-NL" dirty="0"/>
              <a:t>		Sandra van Helvoort (</a:t>
            </a:r>
            <a:r>
              <a:rPr lang="nl-NL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svanhelvoort@meierijstad.nl</a:t>
            </a:r>
            <a:r>
              <a:rPr lang="nl-NL" dirty="0"/>
              <a:t> / 06-21908072)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5970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45F3D-9142-B38D-BD60-AD0ED7F5E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Ter 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56D348-CC9C-1AD9-8D4C-6A37674E6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endParaRPr lang="nl-NL" dirty="0"/>
          </a:p>
          <a:p>
            <a:r>
              <a:rPr lang="nl-NL" dirty="0"/>
              <a:t>Hoe wil je dat de burger naar ons, professionals, kijkt? </a:t>
            </a:r>
          </a:p>
          <a:p>
            <a:r>
              <a:rPr lang="nl-NL" dirty="0"/>
              <a:t>Wat betekent dat voor ons handelen? </a:t>
            </a:r>
          </a:p>
          <a:p>
            <a:r>
              <a:rPr lang="nl-NL" dirty="0"/>
              <a:t>Wat doe je al? Wat kun je nog beter doen?</a:t>
            </a:r>
          </a:p>
          <a:p>
            <a:r>
              <a:rPr lang="nl-NL" dirty="0"/>
              <a:t>Wat zou je nodig hebben, om de burgers die jullie zien nog beter te helpen? </a:t>
            </a:r>
          </a:p>
          <a:p>
            <a:r>
              <a:rPr lang="nl-NL" dirty="0"/>
              <a:t>Als je een tip of advies zou mogen geven, wat zou dat dan zijn? </a:t>
            </a:r>
          </a:p>
          <a:p>
            <a:endParaRPr lang="nl-NL" dirty="0"/>
          </a:p>
          <a:p>
            <a:r>
              <a:rPr lang="nl-NL" dirty="0"/>
              <a:t>Laat je tip of advies achter op een post-it of mail naar </a:t>
            </a:r>
            <a:r>
              <a:rPr lang="nl-NL" dirty="0">
                <a:hlinkClick r:id="rId2"/>
              </a:rPr>
              <a:t>svanhelvoort@meierijstad.nl</a:t>
            </a:r>
            <a:endParaRPr lang="nl-NL" dirty="0"/>
          </a:p>
          <a:p>
            <a:pPr indent="0">
              <a:buNone/>
            </a:pPr>
            <a:endParaRPr lang="nl-NL" dirty="0"/>
          </a:p>
          <a:p>
            <a:endParaRPr lang="nl-NL" dirty="0"/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921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Vragen</a:t>
            </a:r>
            <a:r>
              <a:rPr lang="en-GB" dirty="0"/>
              <a:t>?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0" y="1477963"/>
            <a:ext cx="12192000" cy="5380037"/>
          </a:xfrm>
        </p:spPr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359999" y="1890000"/>
            <a:ext cx="11202569" cy="3960000"/>
          </a:xfrm>
        </p:spPr>
        <p:txBody>
          <a:bodyPr/>
          <a:lstStyle/>
          <a:p>
            <a:pPr indent="0" algn="ctr">
              <a:buNone/>
            </a:pPr>
            <a:endParaRPr lang="nl-NL" sz="16000" dirty="0"/>
          </a:p>
          <a:p>
            <a:pPr indent="0" algn="ctr">
              <a:buNone/>
            </a:pPr>
            <a:endParaRPr lang="nl-NL" sz="16000" dirty="0"/>
          </a:p>
          <a:p>
            <a:pPr indent="0" algn="ctr">
              <a:buNone/>
            </a:pPr>
            <a:endParaRPr lang="nl-NL" sz="16000" dirty="0"/>
          </a:p>
          <a:p>
            <a:pPr indent="0" algn="ctr">
              <a:buNone/>
            </a:pPr>
            <a:endParaRPr lang="nl-NL" sz="16000" dirty="0"/>
          </a:p>
          <a:p>
            <a:pPr indent="0" algn="ctr">
              <a:buNone/>
            </a:pPr>
            <a:endParaRPr lang="nl-NL" sz="16000" dirty="0"/>
          </a:p>
          <a:p>
            <a:pPr indent="0" algn="ctr">
              <a:buNone/>
            </a:pPr>
            <a:r>
              <a:rPr lang="nl-NL" sz="16000"/>
              <a:t>?</a:t>
            </a:r>
            <a:r>
              <a:rPr lang="nl-NL" dirty="0"/>
              <a:t>	         </a:t>
            </a:r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1097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BDA79BC9-035F-B996-4132-9D84379FC4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1586" y="893933"/>
            <a:ext cx="4461935" cy="5207205"/>
          </a:xfrm>
          <a:prstGeom prst="rect">
            <a:avLst/>
          </a:prstGeom>
        </p:spPr>
      </p:pic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6E15C9AB-5EB2-DDC0-B883-78828047BBEE}"/>
              </a:ext>
            </a:extLst>
          </p:cNvPr>
          <p:cNvSpPr/>
          <p:nvPr/>
        </p:nvSpPr>
        <p:spPr>
          <a:xfrm>
            <a:off x="8716161" y="2407640"/>
            <a:ext cx="2087558" cy="1276404"/>
          </a:xfrm>
          <a:custGeom>
            <a:avLst/>
            <a:gdLst>
              <a:gd name="connsiteX0" fmla="*/ 0 w 2087558"/>
              <a:gd name="connsiteY0" fmla="*/ 0 h 1276404"/>
              <a:gd name="connsiteX1" fmla="*/ 1325461 w 2087558"/>
              <a:gd name="connsiteY1" fmla="*/ 1082180 h 1276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87558" h="1276404">
                <a:moveTo>
                  <a:pt x="0" y="0"/>
                </a:moveTo>
                <a:cubicBezTo>
                  <a:pt x="1523301" y="831908"/>
                  <a:pt x="3046602" y="1663817"/>
                  <a:pt x="1325461" y="1082180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E1862C8-5C32-29B3-2FB0-D1786CD658A5}"/>
              </a:ext>
            </a:extLst>
          </p:cNvPr>
          <p:cNvSpPr txBox="1"/>
          <p:nvPr/>
        </p:nvSpPr>
        <p:spPr>
          <a:xfrm>
            <a:off x="5800811" y="1742727"/>
            <a:ext cx="56420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Brainstorm middels een </a:t>
            </a:r>
            <a:r>
              <a:rPr lang="nl-NL" dirty="0" err="1"/>
              <a:t>empathy</a:t>
            </a:r>
            <a:r>
              <a:rPr lang="nl-NL" dirty="0"/>
              <a:t> map: </a:t>
            </a:r>
            <a:br>
              <a:rPr lang="nl-NL" dirty="0"/>
            </a:br>
            <a:r>
              <a:rPr lang="nl-NL" dirty="0"/>
              <a:t>We verplaatsen ons in het perspectief van een burger met een andere culturele achtergrond.</a:t>
            </a:r>
          </a:p>
          <a:p>
            <a:endParaRPr lang="nl-NL" dirty="0"/>
          </a:p>
          <a:p>
            <a:r>
              <a:rPr lang="nl-NL" dirty="0"/>
              <a:t>-Wat zeggen mensen over je? </a:t>
            </a:r>
          </a:p>
          <a:p>
            <a:r>
              <a:rPr lang="nl-NL" i="1" dirty="0"/>
              <a:t>(Oordelen, stigma)</a:t>
            </a:r>
          </a:p>
          <a:p>
            <a:endParaRPr lang="nl-NL" dirty="0"/>
          </a:p>
          <a:p>
            <a:r>
              <a:rPr lang="nl-NL" dirty="0"/>
              <a:t>-Welke gedachten heb je?</a:t>
            </a:r>
          </a:p>
          <a:p>
            <a:r>
              <a:rPr lang="nl-NL" dirty="0"/>
              <a:t>(Wat spookt er door je hoofd?  </a:t>
            </a:r>
            <a:br>
              <a:rPr lang="nl-NL" dirty="0"/>
            </a:br>
            <a:endParaRPr lang="nl-NL" dirty="0"/>
          </a:p>
          <a:p>
            <a:r>
              <a:rPr lang="nl-NL" dirty="0"/>
              <a:t>-Wat voel je? </a:t>
            </a:r>
            <a:br>
              <a:rPr lang="nl-NL" dirty="0"/>
            </a:br>
            <a:r>
              <a:rPr lang="nl-NL" i="1" dirty="0"/>
              <a:t>(Zelfbeeld, emoties etc.)</a:t>
            </a:r>
          </a:p>
          <a:p>
            <a:endParaRPr lang="nl-NL" dirty="0"/>
          </a:p>
          <a:p>
            <a:r>
              <a:rPr lang="nl-NL" dirty="0"/>
              <a:t>-Wat doe je/wat betekent dit voor je handelen? </a:t>
            </a:r>
          </a:p>
          <a:p>
            <a:r>
              <a:rPr lang="nl-NL" i="1" dirty="0"/>
              <a:t>(Of.. Wat doe je juist niet?)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586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ACHTERGROND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0" y="1100380"/>
            <a:ext cx="11202569" cy="5502396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sz="1800" dirty="0"/>
              <a:t>1 op 5 huishoudens heeft 1 of meer betalingsachterstanden</a:t>
            </a:r>
          </a:p>
          <a:p>
            <a:r>
              <a:rPr lang="nl-NL" sz="1800" dirty="0"/>
              <a:t>Pas in actie als de schulden en problemen al torenhoog zijn (Schaamte/weg naar juiste hulp)</a:t>
            </a:r>
          </a:p>
          <a:p>
            <a:pPr marR="0" lvl="0" indent="-360000" fontAlgn="auto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800" dirty="0"/>
              <a:t>Relatie tussen gezondheid, taalbeheersing, opleidingsniveau en financiële problemen</a:t>
            </a:r>
          </a:p>
          <a:p>
            <a:pPr marR="0" lvl="0" indent="-360000" fontAlgn="auto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800" dirty="0"/>
              <a:t>Geldproblemen kunnen voor flinke stress zorgen en hebben invloed op het levensgeluk van mensen en op de levensverwachting</a:t>
            </a:r>
          </a:p>
          <a:p>
            <a:pPr marR="0" lvl="0" indent="-360000" fontAlgn="auto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1800" dirty="0"/>
          </a:p>
          <a:p>
            <a:pPr marR="0" lvl="0" indent="-360000" fontAlgn="auto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800" dirty="0"/>
              <a:t>Specifiek voor mensen met een migratie achtergrond; </a:t>
            </a:r>
          </a:p>
          <a:p>
            <a:pPr lvl="1">
              <a:lnSpc>
                <a:spcPts val="2400"/>
              </a:lnSpc>
              <a:spcBef>
                <a:spcPts val="1000"/>
              </a:spcBef>
              <a:buClr>
                <a:srgbClr val="4BA6DF"/>
              </a:buClr>
              <a:defRPr/>
            </a:pPr>
            <a:r>
              <a:rPr lang="nl-NL" sz="1200" dirty="0"/>
              <a:t>Schaamte en zelfstandigheid (zelf oplossen, zelf aan het roer willen blijven)</a:t>
            </a:r>
          </a:p>
          <a:p>
            <a:pPr lvl="1">
              <a:lnSpc>
                <a:spcPts val="2400"/>
              </a:lnSpc>
              <a:spcBef>
                <a:spcPts val="1000"/>
              </a:spcBef>
              <a:buClr>
                <a:srgbClr val="4BA6DF"/>
              </a:buClr>
              <a:defRPr/>
            </a:pPr>
            <a:r>
              <a:rPr lang="nl-NL" sz="1200" dirty="0"/>
              <a:t>Taalbarrière (</a:t>
            </a:r>
            <a:r>
              <a:rPr lang="nl-NL" sz="1200" dirty="0" err="1"/>
              <a:t>overload</a:t>
            </a:r>
            <a:r>
              <a:rPr lang="nl-NL" sz="1200" dirty="0"/>
              <a:t> aan informatie, de helft van de informatie maar begrijpen, belangrijke info over het hoofd zien)]</a:t>
            </a:r>
          </a:p>
          <a:p>
            <a:pPr lvl="1">
              <a:lnSpc>
                <a:spcPts val="2400"/>
              </a:lnSpc>
              <a:spcBef>
                <a:spcPts val="1000"/>
              </a:spcBef>
              <a:buClr>
                <a:srgbClr val="4BA6DF"/>
              </a:buClr>
              <a:defRPr/>
            </a:pPr>
            <a:r>
              <a:rPr lang="nl-NL" sz="1200" dirty="0"/>
              <a:t>Andere normen en waarden vanuit achtergrond cultuur</a:t>
            </a:r>
          </a:p>
          <a:p>
            <a:pPr lvl="1">
              <a:lnSpc>
                <a:spcPts val="2400"/>
              </a:lnSpc>
              <a:spcBef>
                <a:spcPts val="1000"/>
              </a:spcBef>
              <a:buClr>
                <a:srgbClr val="4BA6DF"/>
              </a:buClr>
              <a:defRPr/>
            </a:pPr>
            <a:endParaRPr lang="nl-NL" sz="1200" dirty="0"/>
          </a:p>
          <a:p>
            <a:pPr marR="0" lvl="0" indent="-360000" fontAlgn="auto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1800" dirty="0"/>
          </a:p>
          <a:p>
            <a:endParaRPr lang="nl-NL" dirty="0"/>
          </a:p>
          <a:p>
            <a:pPr marL="360000" lvl="1" indent="0">
              <a:buNone/>
            </a:pP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530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FF9C4-F548-6F4F-E481-D08CB4E9E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(Cultuur)sensitief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90CC46-3827-A313-6B9F-DBA319B2C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(Cultuur)sensitief werken een belangrijke competentie is in het bereiken en ondersteunen van deze groepen. </a:t>
            </a:r>
          </a:p>
          <a:p>
            <a:pPr lvl="1"/>
            <a:r>
              <a:rPr lang="nl-NL" dirty="0">
                <a:solidFill>
                  <a:srgbClr val="000000"/>
                </a:solidFill>
                <a:latin typeface="RO Sans"/>
              </a:rPr>
              <a:t>Hulpverleners met dezelfde culturele achtergrond</a:t>
            </a:r>
          </a:p>
          <a:p>
            <a:pPr lvl="1"/>
            <a:r>
              <a:rPr lang="nl-NL" dirty="0">
                <a:solidFill>
                  <a:srgbClr val="000000"/>
                </a:solidFill>
                <a:latin typeface="RO Sans"/>
              </a:rPr>
              <a:t>Inlezen in de culturele verschillen en daar begripvol mee om kunnen gaan </a:t>
            </a:r>
          </a:p>
          <a:p>
            <a:pPr lvl="1"/>
            <a:r>
              <a:rPr lang="nl-NL" dirty="0">
                <a:solidFill>
                  <a:srgbClr val="000000"/>
                </a:solidFill>
                <a:latin typeface="RO Sans"/>
              </a:rPr>
              <a:t>Extra ondersteuning of uitleg</a:t>
            </a:r>
          </a:p>
          <a:p>
            <a:pPr lvl="1"/>
            <a:r>
              <a:rPr lang="nl-NL" dirty="0">
                <a:solidFill>
                  <a:srgbClr val="000000"/>
                </a:solidFill>
                <a:latin typeface="RO Sans"/>
              </a:rPr>
              <a:t>Werken met hulpmiddelen om te vertalen </a:t>
            </a:r>
          </a:p>
          <a:p>
            <a:pPr lvl="1"/>
            <a:r>
              <a:rPr lang="nl-NL" dirty="0">
                <a:solidFill>
                  <a:srgbClr val="000000"/>
                </a:solidFill>
                <a:latin typeface="RO Sans"/>
              </a:rPr>
              <a:t>Inzet sleutelfiguren</a:t>
            </a:r>
            <a:endParaRPr lang="nl-NL" b="0" i="0" dirty="0">
              <a:solidFill>
                <a:srgbClr val="000000"/>
              </a:solidFill>
              <a:effectLst/>
              <a:latin typeface="RO Sans"/>
            </a:endParaRPr>
          </a:p>
          <a:p>
            <a:r>
              <a:rPr lang="nl-NL" dirty="0">
                <a:solidFill>
                  <a:srgbClr val="000000"/>
                </a:solidFill>
                <a:latin typeface="RO Sans"/>
              </a:rPr>
              <a:t>(</a:t>
            </a: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Cultuur)sensitief werken in deze context houdt onder meer in dat professionals zich bewust zijn van;</a:t>
            </a:r>
          </a:p>
          <a:p>
            <a:pPr lvl="1"/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Eigen opvattingen</a:t>
            </a:r>
            <a:endParaRPr lang="nl-NL" dirty="0">
              <a:solidFill>
                <a:srgbClr val="000000"/>
              </a:solidFill>
              <a:latin typeface="RO Sans"/>
            </a:endParaRPr>
          </a:p>
          <a:p>
            <a:pPr lvl="1"/>
            <a:r>
              <a:rPr lang="nl-NL" dirty="0">
                <a:solidFill>
                  <a:srgbClr val="000000"/>
                </a:solidFill>
                <a:latin typeface="RO Sans"/>
              </a:rPr>
              <a:t>C</a:t>
            </a: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ulturele factoren die een rol kunnen spelen</a:t>
            </a:r>
          </a:p>
          <a:p>
            <a:pPr lvl="1"/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Zich een beeld kunnen vormen van kansrijke oplossingen</a:t>
            </a:r>
          </a:p>
          <a:p>
            <a:pPr lvl="1"/>
            <a:r>
              <a:rPr lang="nl-NL" dirty="0">
                <a:solidFill>
                  <a:srgbClr val="000000"/>
                </a:solidFill>
                <a:latin typeface="RO Sans"/>
              </a:rPr>
              <a:t>Z</a:t>
            </a: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ich bewust worden van hun eigen ideeën omtrent preventie en aanpak van geldzorgen, armoede en schulden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4407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BA069-2322-4AB6-AEFB-1DEE36A10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Oorzaak &amp; verwachting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159E8A-0EFD-944F-F4B5-36166162B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99" y="1511084"/>
            <a:ext cx="11202569" cy="4338915"/>
          </a:xfrm>
        </p:spPr>
        <p:txBody>
          <a:bodyPr>
            <a:normAutofit/>
          </a:bodyPr>
          <a:lstStyle/>
          <a:p>
            <a:pPr marL="0" marR="0" lvl="0" indent="-360000" algn="l" defTabSz="914400" rtl="0" eaLnBrk="1" fontAlgn="auto" latinLnBrk="0" hangingPunct="1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800" dirty="0"/>
              <a:t>Grootste oorzaak geldzorgen: Life events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/>
              <a:t>Migratie</a:t>
            </a:r>
          </a:p>
          <a:p>
            <a:pPr lvl="1">
              <a:buClr>
                <a:srgbClr val="8EBB38"/>
              </a:buClr>
              <a:defRPr/>
            </a:pPr>
            <a:r>
              <a:rPr lang="nl-NL" dirty="0"/>
              <a:t>Ziekte  -  Stress (korte termijn keuzes / Quick </a:t>
            </a:r>
            <a:r>
              <a:rPr lang="nl-NL" dirty="0" err="1"/>
              <a:t>wins</a:t>
            </a:r>
            <a:r>
              <a:rPr lang="nl-NL" dirty="0"/>
              <a:t>) 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/>
              <a:t>Werkloosheid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/>
              <a:t>Echtscheiding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/>
              <a:t>Faillissement onderneming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/>
              <a:t>Onmacht (Niet voldoende beheersen van de taal, LVB)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/>
              <a:t>Verslaving</a:t>
            </a:r>
          </a:p>
          <a:p>
            <a:pPr>
              <a:buClr>
                <a:srgbClr val="4BA6DF"/>
              </a:buClr>
              <a:defRPr/>
            </a:pPr>
            <a:r>
              <a:rPr lang="nl-NL" sz="1800" dirty="0"/>
              <a:t>Overheid verwacht (zelf)redzaamheid en verantwoordelijkheid bij de burger; </a:t>
            </a:r>
          </a:p>
          <a:p>
            <a:pPr>
              <a:buClr>
                <a:srgbClr val="4BA6DF"/>
              </a:buClr>
              <a:defRPr/>
            </a:pPr>
            <a:r>
              <a:rPr lang="nl-NL" sz="1800" dirty="0"/>
              <a:t>Dus; Dat je in staat bent zelf te komen tot een oplossing of de weg weet te vinden naar hulp hierbij</a:t>
            </a:r>
          </a:p>
          <a:p>
            <a:pPr lvl="2">
              <a:buClr>
                <a:srgbClr val="8EBB38"/>
              </a:buClr>
              <a:defRPr/>
            </a:pPr>
            <a:r>
              <a:rPr lang="nl-NL" dirty="0"/>
              <a:t>Contra indicatie; Niet of onvoldoende beheersen van de taal, dyslexie, LVB, visuele/auditieve beperking, ziekte etc. 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2000" dirty="0"/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2000" dirty="0"/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nl-NL" sz="1100" dirty="0">
              <a:solidFill>
                <a:prstClr val="black"/>
              </a:solidFill>
              <a:latin typeface="Arial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337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3CA19C-F904-44B4-991F-29AC0EF8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	Bestaanszekerheid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5B2A17-BFAC-4121-B15D-846EA079B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99" y="1774555"/>
            <a:ext cx="11202569" cy="5199681"/>
          </a:xfrm>
        </p:spPr>
        <p:txBody>
          <a:bodyPr>
            <a:normAutofit/>
          </a:bodyPr>
          <a:lstStyle/>
          <a:p>
            <a:r>
              <a:rPr lang="nl-NL" dirty="0"/>
              <a:t>Inkomen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Werk / uitkering</a:t>
            </a:r>
            <a:endParaRPr lang="nl-NL" dirty="0"/>
          </a:p>
          <a:p>
            <a:r>
              <a:rPr lang="nl-NL" dirty="0"/>
              <a:t>Balans en zicht op inkomsten/uitgaven</a:t>
            </a:r>
          </a:p>
          <a:p>
            <a:pPr lvl="1"/>
            <a:r>
              <a:rPr lang="nl-NL" dirty="0" err="1"/>
              <a:t>Budgetcoaching</a:t>
            </a:r>
            <a:r>
              <a:rPr lang="nl-NL" dirty="0"/>
              <a:t> / schuldhulpverlening</a:t>
            </a:r>
          </a:p>
          <a:p>
            <a:pPr marL="0" marR="0" lvl="0" indent="-360000" algn="l" defTabSz="914400" rtl="0" eaLnBrk="1" fontAlgn="auto" latinLnBrk="0" hangingPunct="1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Toeslagen en minimavoorzieningen zijn hard nodig voor aanvulling op het basisinkomen</a:t>
            </a:r>
          </a:p>
          <a:p>
            <a:pPr marL="720000" marR="0" lvl="1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Wordt niet altijd optimaal gebruik van gemaakt; </a:t>
            </a:r>
          </a:p>
          <a:p>
            <a:pPr marL="1080000" marR="0" lvl="2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Ingewikkeld met aanvragen </a:t>
            </a:r>
          </a:p>
          <a:p>
            <a:pPr marL="1080000" marR="0" lvl="2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Loketten- en regelingen jungle</a:t>
            </a:r>
          </a:p>
          <a:p>
            <a:pPr marL="1080000" marR="0" lvl="2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Netwerkpartners zijn onvoldoende op de hoogte van regelingen en mogelijkheden</a:t>
            </a:r>
          </a:p>
          <a:p>
            <a:pPr marL="1080000" marR="0" lvl="2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Angst voor eventueel terugbetalen</a:t>
            </a:r>
          </a:p>
          <a:p>
            <a:pPr marL="1080000" marR="0" lvl="2" indent="-360000" algn="l" defTabSz="914400" rtl="0" eaLnBrk="1" fontAlgn="auto" latinLnBrk="0" hangingPunct="1">
              <a:lnSpc>
                <a:spcPts val="1800"/>
              </a:lnSpc>
              <a:spcBef>
                <a:spcPts val="500"/>
              </a:spcBef>
              <a:spcAft>
                <a:spcPts val="0"/>
              </a:spcAft>
              <a:buClr>
                <a:srgbClr val="8EBB3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Wantrouwen richting overheid</a:t>
            </a: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-360000" algn="l" defTabSz="914400" rtl="0" eaLnBrk="1" fontAlgn="auto" latinLnBrk="0" hangingPunct="1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>
                <a:solidFill>
                  <a:prstClr val="black"/>
                </a:solidFill>
                <a:latin typeface="Arial"/>
              </a:rPr>
              <a:t>Fondsen en stichtingen</a:t>
            </a:r>
          </a:p>
          <a:p>
            <a:pPr lvl="2">
              <a:lnSpc>
                <a:spcPts val="2400"/>
              </a:lnSpc>
              <a:spcBef>
                <a:spcPts val="1000"/>
              </a:spcBef>
              <a:buClr>
                <a:srgbClr val="4BA6DF"/>
              </a:buClr>
              <a:defRPr/>
            </a:pPr>
            <a:r>
              <a:rPr lang="nl-NL" dirty="0">
                <a:solidFill>
                  <a:prstClr val="black"/>
                </a:solidFill>
                <a:latin typeface="Arial"/>
              </a:rPr>
              <a:t>Als steuntje in de rug of b</a:t>
            </a:r>
            <a:r>
              <a:rPr kumimoji="0" lang="nl-N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ij noodsituaties</a:t>
            </a:r>
            <a:r>
              <a:rPr lang="nl-NL" dirty="0">
                <a:solidFill>
                  <a:prstClr val="black"/>
                </a:solidFill>
                <a:latin typeface="Arial"/>
              </a:rPr>
              <a:t> of voor de tussen wal en schip gevallen</a:t>
            </a:r>
            <a:endParaRPr kumimoji="0" lang="nl-NL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indent="0" fontAlgn="auto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>
                <a:srgbClr val="4BA6DF"/>
              </a:buClr>
              <a:buSzTx/>
              <a:buNone/>
              <a:tabLst/>
              <a:defRPr/>
            </a:pPr>
            <a:endParaRPr lang="nl-NL" dirty="0"/>
          </a:p>
          <a:p>
            <a:pPr lvl="2"/>
            <a:endParaRPr lang="nl-NL" dirty="0"/>
          </a:p>
          <a:p>
            <a:pPr lvl="2"/>
            <a:endParaRPr lang="nl-NL" dirty="0"/>
          </a:p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A93C520-1896-414C-BA8B-A598B6506A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9077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F81B8-0D24-418B-9A4C-C0237C80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Aanbod Gemeente Meierijstad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79D57A-A853-4117-AC27-9ADA86DE7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99" y="1611984"/>
            <a:ext cx="11202569" cy="4238016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nl-NL" u="sng" dirty="0"/>
              <a:t> </a:t>
            </a:r>
          </a:p>
          <a:p>
            <a:r>
              <a:rPr lang="nl-NL" dirty="0"/>
              <a:t>Uitkering Participatie wet</a:t>
            </a:r>
          </a:p>
          <a:p>
            <a:r>
              <a:rPr lang="nl-NL" dirty="0"/>
              <a:t>Minima voorzieningen en bijzondere bijstand</a:t>
            </a:r>
          </a:p>
          <a:p>
            <a:r>
              <a:rPr lang="nl-NL" dirty="0"/>
              <a:t>Budgetadvies en Schuldhulpverlening  </a:t>
            </a:r>
          </a:p>
          <a:p>
            <a:r>
              <a:rPr lang="nl-NL" dirty="0" err="1"/>
              <a:t>Vroegsignalering</a:t>
            </a:r>
            <a:r>
              <a:rPr lang="nl-NL" dirty="0"/>
              <a:t> (wettelijke taak)</a:t>
            </a:r>
          </a:p>
          <a:p>
            <a:r>
              <a:rPr lang="nl-NL" dirty="0"/>
              <a:t>Kwijtschelden gemeentelijke belastingen</a:t>
            </a:r>
          </a:p>
          <a:p>
            <a:endParaRPr lang="nl-NL" dirty="0"/>
          </a:p>
          <a:p>
            <a:pPr indent="0">
              <a:buNone/>
            </a:pPr>
            <a:r>
              <a:rPr lang="nl-NL" u="sng" dirty="0"/>
              <a:t>Samenwerkingen; </a:t>
            </a:r>
          </a:p>
          <a:p>
            <a:r>
              <a:rPr lang="nl-NL" dirty="0"/>
              <a:t>Werken vanuit Sociale teams (3) – integraal samenwerken Sociaal Domein</a:t>
            </a:r>
          </a:p>
          <a:p>
            <a:r>
              <a:rPr lang="nl-NL" dirty="0"/>
              <a:t>Samenwerken met netwerkpartners (welzijn, voedselbanken, vrijwilligersinitiatieven etc.)</a:t>
            </a:r>
          </a:p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C5D0AAA-F090-4B22-8C87-7229693B8A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3878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              Minimavoorzieningen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Bijzondere Bijstand</a:t>
            </a:r>
          </a:p>
          <a:p>
            <a:r>
              <a:rPr lang="nl-NL" dirty="0"/>
              <a:t>Maatschappelijke Participatie</a:t>
            </a:r>
          </a:p>
          <a:p>
            <a:r>
              <a:rPr lang="nl-NL" dirty="0"/>
              <a:t>Collectieve Zorgverzekering via CZ of VGZ</a:t>
            </a:r>
          </a:p>
          <a:p>
            <a:r>
              <a:rPr lang="nl-NL" dirty="0"/>
              <a:t>Individuele Inkomenstoeslag</a:t>
            </a:r>
          </a:p>
          <a:p>
            <a:r>
              <a:rPr lang="nl-NL" dirty="0"/>
              <a:t>Regeling Schoolkosten</a:t>
            </a:r>
          </a:p>
          <a:p>
            <a:r>
              <a:rPr lang="nl-NL" dirty="0"/>
              <a:t>Computer / laptop / printer</a:t>
            </a:r>
          </a:p>
          <a:p>
            <a:r>
              <a:rPr lang="nl-NL" dirty="0"/>
              <a:t>Zwemles</a:t>
            </a:r>
          </a:p>
          <a:p>
            <a:r>
              <a:rPr lang="nl-NL" dirty="0"/>
              <a:t>Stichting Babyspullen</a:t>
            </a:r>
          </a:p>
          <a:p>
            <a:r>
              <a:rPr lang="nl-NL" dirty="0"/>
              <a:t>Jeugdfonds Sport en Cultuur</a:t>
            </a:r>
          </a:p>
        </p:txBody>
      </p:sp>
    </p:spTree>
    <p:extLst>
      <p:ext uri="{BB962C8B-B14F-4D97-AF65-F5344CB8AC3E}">
        <p14:creationId xmlns:p14="http://schemas.microsoft.com/office/powerpoint/2010/main" val="210527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D099AD-7823-BE2D-9B8E-3AD59AF1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Lokale voorzieningen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045B7F-E3B6-C185-4F69-F174393B8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Veghel</a:t>
            </a:r>
          </a:p>
          <a:p>
            <a:pPr lvl="1"/>
            <a:r>
              <a:rPr lang="nl-NL" dirty="0"/>
              <a:t>Voedselbank</a:t>
            </a:r>
          </a:p>
          <a:p>
            <a:pPr lvl="1"/>
            <a:r>
              <a:rPr lang="nl-NL" dirty="0"/>
              <a:t>Caritas</a:t>
            </a:r>
          </a:p>
          <a:p>
            <a:r>
              <a:rPr lang="nl-NL" dirty="0"/>
              <a:t>Schijndel</a:t>
            </a:r>
          </a:p>
          <a:p>
            <a:pPr lvl="1"/>
            <a:r>
              <a:rPr lang="nl-NL" dirty="0"/>
              <a:t>Vincentje: Kleding en huisinrichting</a:t>
            </a:r>
          </a:p>
          <a:p>
            <a:pPr lvl="1"/>
            <a:r>
              <a:rPr lang="nl-NL" dirty="0"/>
              <a:t>Bijzondere zorg/financiële hulp</a:t>
            </a:r>
          </a:p>
          <a:p>
            <a:pPr lvl="1"/>
            <a:r>
              <a:rPr lang="nl-NL" dirty="0"/>
              <a:t>Voedselhulp</a:t>
            </a:r>
          </a:p>
          <a:p>
            <a:r>
              <a:rPr lang="nl-NL" dirty="0"/>
              <a:t>Sint Oedenrode</a:t>
            </a:r>
          </a:p>
          <a:p>
            <a:pPr lvl="1"/>
            <a:r>
              <a:rPr lang="nl-NL" dirty="0"/>
              <a:t>Caritas</a:t>
            </a:r>
          </a:p>
          <a:p>
            <a:pPr lvl="1"/>
            <a:r>
              <a:rPr lang="nl-NL" dirty="0"/>
              <a:t>Voedselbank</a:t>
            </a:r>
          </a:p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94819C-4C11-FDC2-FB10-67455236F7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nl-NL" dirty="0"/>
              <a:t>vrijwilligersorganisaties</a:t>
            </a:r>
          </a:p>
        </p:txBody>
      </p:sp>
    </p:spTree>
    <p:extLst>
      <p:ext uri="{BB962C8B-B14F-4D97-AF65-F5344CB8AC3E}">
        <p14:creationId xmlns:p14="http://schemas.microsoft.com/office/powerpoint/2010/main" val="7229833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Gemeente Meierijstad">
      <a:dk1>
        <a:sysClr val="windowText" lastClr="000000"/>
      </a:dk1>
      <a:lt1>
        <a:sysClr val="window" lastClr="FFFFFF"/>
      </a:lt1>
      <a:dk2>
        <a:srgbClr val="C6DD9B"/>
      </a:dk2>
      <a:lt2>
        <a:srgbClr val="C9E4F5"/>
      </a:lt2>
      <a:accent1>
        <a:srgbClr val="4BA6DF"/>
      </a:accent1>
      <a:accent2>
        <a:srgbClr val="24515F"/>
      </a:accent2>
      <a:accent3>
        <a:srgbClr val="8EBB38"/>
      </a:accent3>
      <a:accent4>
        <a:srgbClr val="C9E4F5"/>
      </a:accent4>
      <a:accent5>
        <a:srgbClr val="B6C5CA"/>
      </a:accent5>
      <a:accent6>
        <a:srgbClr val="DDEAC3"/>
      </a:accent6>
      <a:hlink>
        <a:srgbClr val="4BA6DF"/>
      </a:hlink>
      <a:folHlink>
        <a:srgbClr val="24515F"/>
      </a:folHlink>
    </a:clrScheme>
    <a:fontScheme name="Gemeente Meierij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MS_Presentatie [Alleen-lezen]" id="{8D81F285-826A-4855-A984-5D48FB6082E6}" vid="{D95FADD3-6421-442A-B8A8-06AE968F359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informatieavond</Template>
  <TotalTime>857</TotalTime>
  <Words>925</Words>
  <Application>Microsoft Office PowerPoint</Application>
  <PresentationFormat>Breedbeeld</PresentationFormat>
  <Paragraphs>158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Calibri</vt:lpstr>
      <vt:lpstr>pontiac</vt:lpstr>
      <vt:lpstr>RO Sans</vt:lpstr>
      <vt:lpstr>Kantoorthema</vt:lpstr>
      <vt:lpstr>     Dag van de Cultuur;  samen naar een betere  aanpak van armoede  </vt:lpstr>
      <vt:lpstr>PowerPoint-presentatie</vt:lpstr>
      <vt:lpstr>ACHTERGROND</vt:lpstr>
      <vt:lpstr>(Cultuur)sensitief</vt:lpstr>
      <vt:lpstr>Oorzaak &amp; verwachting</vt:lpstr>
      <vt:lpstr>   Bestaanszekerheid</vt:lpstr>
      <vt:lpstr>  Aanbod Gemeente Meierijstad</vt:lpstr>
      <vt:lpstr>              Minimavoorzieningen</vt:lpstr>
      <vt:lpstr>Lokale voorzieningen</vt:lpstr>
      <vt:lpstr>Preventie &amp; Ondersteuning</vt:lpstr>
      <vt:lpstr>Loketten Geld&amp;zo</vt:lpstr>
      <vt:lpstr>Minimaloket</vt:lpstr>
      <vt:lpstr>Ter afsluiting</vt:lpstr>
      <vt:lpstr>Vragen?</vt:lpstr>
    </vt:vector>
  </TitlesOfParts>
  <Company>Gemeente Meierijstad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Schulden; wat nu?</dc:title>
  <dc:subject>Template voor een presentatie</dc:subject>
  <dc:creator>Mieke Bosch-van der Heijden | gemeente Meierijstad</dc:creator>
  <dc:description>v1.2</dc:description>
  <cp:lastModifiedBy>Sandra van Helvoort | gemeente Meierijstad</cp:lastModifiedBy>
  <cp:revision>72</cp:revision>
  <dcterms:created xsi:type="dcterms:W3CDTF">2017-02-14T07:23:39Z</dcterms:created>
  <dcterms:modified xsi:type="dcterms:W3CDTF">2024-10-07T11:10:21Z</dcterms:modified>
  <cp:category>Huisstijl</cp:category>
</cp:coreProperties>
</file>