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0" r:id="rId5"/>
    <p:sldId id="257" r:id="rId6"/>
    <p:sldId id="258" r:id="rId7"/>
    <p:sldId id="259" r:id="rId8"/>
    <p:sldId id="264" r:id="rId9"/>
    <p:sldId id="263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358C20-A7C8-2A02-89B8-EF51F2777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49DC8B-7277-5262-C965-222E4B2F4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1D94E-4F3E-7939-2AF4-7CB2A0022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CE02-5BB2-4C73-8711-787CF22AAEA2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4A8349-7235-17B8-1AF2-74945C6D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8EAEB1-94E6-8B07-1368-23795D85A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8546-27ED-4133-8C8C-8B888CB24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1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FC78B9-62F9-9DAC-E929-1F35F0B49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4C93AD1-C4F9-754B-6064-05C9D088F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CCAE06-893A-FE0B-9735-7611C50CD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CE02-5BB2-4C73-8711-787CF22AAEA2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4AA4AD-8458-CD2D-4853-F2F78B27A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938956-C611-53FE-B554-31C0B326D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8546-27ED-4133-8C8C-8B888CB24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3740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FB991D9-FBF6-BB12-2B05-DDBA52AC9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6317288-91F7-81EA-6F8A-E2B5EAF94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51ED3E-CDA6-3EEE-8464-B3C77D15E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CE02-5BB2-4C73-8711-787CF22AAEA2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F710B8-1CAA-3C69-C743-69D57DD7E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C3B0BE-D45A-09B9-C0D3-96EDA82E8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8546-27ED-4133-8C8C-8B888CB24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503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BCEBCE-938D-C052-04CE-C7052C32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08730B-4420-038E-D387-0F4EEAC8B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3360A6-04ED-2E4A-67A6-A486A3B7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CE02-5BB2-4C73-8711-787CF22AAEA2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B35514C-B4EC-BA46-0694-000E2F07D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1D641F-474F-45A8-56A8-C5C59E789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8546-27ED-4133-8C8C-8B888CB24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54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1404BA-0235-E306-865E-AA42F07AA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2D3F93-89EA-6696-0262-E91A1E979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361357-5A20-0C04-760C-F9D8093AC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CE02-5BB2-4C73-8711-787CF22AAEA2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BD18F8-F04F-D34C-0231-E5D0026F3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85D8C4-3006-2C20-9ED5-5628DE565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8546-27ED-4133-8C8C-8B888CB24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816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C4441A-024A-0A21-88CB-8A7922DBA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2B3A72-AA61-AA35-9C77-76EECB83CF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9233F9B-6588-62D9-AD94-C7854C184D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DBECC79-1403-17A5-68A1-33C68C6F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CE02-5BB2-4C73-8711-787CF22AAEA2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18B9831-6E06-420E-DB6B-67916321C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34B066B-5A70-52FF-F312-3CC676D69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8546-27ED-4133-8C8C-8B888CB24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105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C50F7A-BAF6-49BE-547A-9D161A128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0813921-7F26-6295-105B-F3802394A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9DA3A08-58FC-3A98-B98F-9EA2C3D75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D0DFD45-5353-925F-7F41-4C5B6585D7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3426EF0-DE40-B3E8-F648-7CF8ADF525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F158B74-6087-EA8E-BC7D-05F3FA358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CE02-5BB2-4C73-8711-787CF22AAEA2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A042138-A00F-8188-9019-60140F054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E495728-3175-258B-B951-75BE5A088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8546-27ED-4133-8C8C-8B888CB24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499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E732E-9767-26AC-C3BA-529A4320D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725B369-E9A1-9603-E85E-06356CA7E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CE02-5BB2-4C73-8711-787CF22AAEA2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549CDEA-8037-2DB7-6777-2CE132E9B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5DF866B-66E6-A6CB-EF28-687432451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8546-27ED-4133-8C8C-8B888CB24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070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5BD0FCD-AE93-8A2F-7318-2E23EEBB0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CE02-5BB2-4C73-8711-787CF22AAEA2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C4919D9-99A7-2C01-B8F5-DF229C274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B3532C9-05B3-9DF4-4859-602648420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8546-27ED-4133-8C8C-8B888CB24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75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7847ED-7E42-772D-F443-AE602625B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CAC821-CF5F-970E-191A-8A30CB18C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42659E8-34D5-DD94-6D3F-D22865209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1D59DEE-8D2A-F5F1-93D4-AC0067629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CE02-5BB2-4C73-8711-787CF22AAEA2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C06C0B4-B0F4-4655-F961-0C0E74801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C9586FA-9A16-FBF2-8752-4182CA9E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8546-27ED-4133-8C8C-8B888CB24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4433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C6E241-0D5C-1521-A608-560B5FEAF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1D64343-3832-9DC2-746B-B190128921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BDADB42-37D5-CBEB-732E-9346485DE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11829E9-8B6F-ABCB-79CF-8A70C8EDC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CE02-5BB2-4C73-8711-787CF22AAEA2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044024-92F1-62BE-03D2-9C5FB164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C626E44-3B98-5886-A8AD-D99F2EF17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8546-27ED-4133-8C8C-8B888CB24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95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048E46C-6034-6D70-0D39-C1C82EDE9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67A1E51-CDEB-A070-86EA-03A53B1E7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6C5C56-2DC9-1F0F-A61B-5C1779BDB5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0BCE02-5BB2-4C73-8711-787CF22AAEA2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FF95AB-2D18-E52C-DB3D-DEC01F95E3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56C433-545B-EDF5-2295-C031D5E733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838546-27ED-4133-8C8C-8B888CB24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84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tIbBjMZxZA&amp;t=104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B66C09-8AF8-8CF5-AC65-E0D0F541D9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nl-NL" dirty="0"/>
            </a:br>
            <a:r>
              <a:rPr lang="nl-NL" dirty="0"/>
              <a:t>Cultuursensitief 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8DAE54E-6732-4716-08D0-7E4BC2A8C3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 descr="Gemeente Meierijstad">
            <a:extLst>
              <a:ext uri="{FF2B5EF4-FFF2-40B4-BE49-F238E27FC236}">
                <a16:creationId xmlns:a16="http://schemas.microsoft.com/office/drawing/2014/main" id="{F5B7148C-639C-54CA-6C0E-2A0DA18D1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524" y="3413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23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D4907F-3EA4-5007-0D2C-748BA5025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4800" b="1" dirty="0"/>
              <a:t>Stelling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E3C328-D6D5-83D0-1DFE-EBA284752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257" y="2794454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nl-NL" sz="4800" b="0" i="0" u="none" strike="noStrike" dirty="0">
                <a:solidFill>
                  <a:srgbClr val="000000"/>
                </a:solidFill>
                <a:effectLst/>
              </a:rPr>
              <a:t>‘’Als professional moet je alle culturen kennen’’</a:t>
            </a:r>
            <a:endParaRPr lang="nl-NL" sz="48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5773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4A942E-42EB-B673-1196-5FC9E740D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9171" y="2498725"/>
            <a:ext cx="10515600" cy="1325563"/>
          </a:xfrm>
        </p:spPr>
        <p:txBody>
          <a:bodyPr/>
          <a:lstStyle/>
          <a:p>
            <a:r>
              <a:rPr lang="nl-NL" dirty="0"/>
              <a:t>Wat is cultuursensitief werken?</a:t>
            </a:r>
          </a:p>
        </p:txBody>
      </p:sp>
    </p:spTree>
    <p:extLst>
      <p:ext uri="{BB962C8B-B14F-4D97-AF65-F5344CB8AC3E}">
        <p14:creationId xmlns:p14="http://schemas.microsoft.com/office/powerpoint/2010/main" val="4137051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01E424-71D1-2133-DA3E-A38230375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komen mensen?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A043BF-5448-A2EB-7193-CDD66AB3B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Syrië </a:t>
            </a:r>
          </a:p>
          <a:p>
            <a:r>
              <a:rPr lang="nl-NL" dirty="0"/>
              <a:t>Eritrea </a:t>
            </a:r>
          </a:p>
          <a:p>
            <a:r>
              <a:rPr lang="nl-NL" dirty="0"/>
              <a:t>Irak</a:t>
            </a:r>
          </a:p>
          <a:p>
            <a:r>
              <a:rPr lang="nl-NL" dirty="0"/>
              <a:t>Iran</a:t>
            </a:r>
          </a:p>
          <a:p>
            <a:r>
              <a:rPr lang="nl-NL" dirty="0"/>
              <a:t>Turkije</a:t>
            </a:r>
          </a:p>
        </p:txBody>
      </p:sp>
    </p:spTree>
    <p:extLst>
      <p:ext uri="{BB962C8B-B14F-4D97-AF65-F5344CB8AC3E}">
        <p14:creationId xmlns:p14="http://schemas.microsoft.com/office/powerpoint/2010/main" val="822730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404CBD5-20C3-AE80-73FA-E5657B684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1086" y="536825"/>
            <a:ext cx="7679933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Piramide van Maslow &amp; Pinto</a:t>
            </a:r>
          </a:p>
        </p:txBody>
      </p:sp>
      <p:pic>
        <p:nvPicPr>
          <p:cNvPr id="6" name="Picture 6" descr="piramide">
            <a:extLst>
              <a:ext uri="{FF2B5EF4-FFF2-40B4-BE49-F238E27FC236}">
                <a16:creationId xmlns:a16="http://schemas.microsoft.com/office/drawing/2014/main" id="{4A851C9C-D6EB-4373-83BA-F180C95B9F4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0000" y="2365625"/>
            <a:ext cx="9730914" cy="340582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406250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DC18D9-6611-E525-B4DB-E51D47B4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4400" b="1" dirty="0"/>
              <a:t>De grofmazige en fijnmazige culturen van David </a:t>
            </a:r>
            <a:r>
              <a:rPr lang="nl-NL" sz="4400" b="1" dirty="0" err="1"/>
              <a:t>Pinto</a:t>
            </a:r>
            <a:endParaRPr lang="nl-NL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7F310395-36BB-F129-E7B6-22264A6D3ADF}"/>
              </a:ext>
            </a:extLst>
          </p:cNvPr>
          <p:cNvSpPr txBox="1">
            <a:spLocks/>
          </p:cNvSpPr>
          <p:nvPr/>
        </p:nvSpPr>
        <p:spPr>
          <a:xfrm>
            <a:off x="1110343" y="18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3200" b="1" dirty="0">
                <a:cs typeface="Calibri" panose="020F0502020204030204" pitchFamily="34" charset="0"/>
              </a:rPr>
              <a:t>F-cultuur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3200" dirty="0">
                <a:cs typeface="Calibri" panose="020F0502020204030204" pitchFamily="34" charset="0"/>
              </a:rPr>
              <a:t>gekenmerkt door fijnmazige structuur van gedragsregels. </a:t>
            </a:r>
            <a:br>
              <a:rPr lang="nl-NL" sz="3200" dirty="0">
                <a:cs typeface="Calibri" panose="020F0502020204030204" pitchFamily="34" charset="0"/>
              </a:rPr>
            </a:br>
            <a:r>
              <a:rPr lang="nl-NL" sz="3200" dirty="0">
                <a:cs typeface="Calibri" panose="020F0502020204030204" pitchFamily="34" charset="0"/>
              </a:rPr>
              <a:t>Minder ruimte voor eigen normen stellen.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3200" dirty="0"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3200" b="1" dirty="0">
                <a:cs typeface="Calibri" panose="020F0502020204030204" pitchFamily="34" charset="0"/>
              </a:rPr>
              <a:t>G-cultuur </a:t>
            </a:r>
            <a:br>
              <a:rPr lang="nl-NL" sz="3200" dirty="0">
                <a:cs typeface="Calibri" panose="020F0502020204030204" pitchFamily="34" charset="0"/>
              </a:rPr>
            </a:br>
            <a:r>
              <a:rPr lang="nl-NL" sz="3200" dirty="0">
                <a:cs typeface="Calibri" panose="020F0502020204030204" pitchFamily="34" charset="0"/>
              </a:rPr>
              <a:t>gekenmerkt door een grofmazige structuur van omgangscodes en communicatieregels. Het individu heeft meer vrijheid in handelen.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3200" dirty="0"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3200" dirty="0">
                <a:cs typeface="Calibri" panose="020F0502020204030204" pitchFamily="34" charset="0"/>
              </a:rPr>
              <a:t>Een voorbeeld van een G-cultuur: Nederland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3200" dirty="0">
                <a:cs typeface="Calibri" panose="020F0502020204030204" pitchFamily="34" charset="0"/>
              </a:rPr>
              <a:t>Een voorbeeld van de F-cultuur:     Syrië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249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fbeelding met tekst, schermopname, Lettertype, nummer&#10;&#10;Automatisch gegenereerde beschrijving">
            <a:extLst>
              <a:ext uri="{FF2B5EF4-FFF2-40B4-BE49-F238E27FC236}">
                <a16:creationId xmlns:a16="http://schemas.microsoft.com/office/drawing/2014/main" id="{42C4FF3F-7FDE-7035-A6B5-3EB692DEE13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7" y="1452455"/>
            <a:ext cx="10905066" cy="395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0C2F07E1-A1AE-2B6A-4484-87B02CDA22C4}"/>
              </a:ext>
            </a:extLst>
          </p:cNvPr>
          <p:cNvSpPr txBox="1"/>
          <p:nvPr/>
        </p:nvSpPr>
        <p:spPr>
          <a:xfrm>
            <a:off x="1620761" y="468477"/>
            <a:ext cx="992777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400" dirty="0"/>
              <a:t>Context waar iemand vandaan komt </a:t>
            </a:r>
          </a:p>
        </p:txBody>
      </p:sp>
    </p:spTree>
    <p:extLst>
      <p:ext uri="{BB962C8B-B14F-4D97-AF65-F5344CB8AC3E}">
        <p14:creationId xmlns:p14="http://schemas.microsoft.com/office/powerpoint/2010/main" val="2083908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813926-609C-9634-F714-61131BB1D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Afronding!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6503F8-755C-B37C-5278-7A8BF6228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Kennis over wat cultuur is en weten dat cultuur van invloed kán zijn op de relatie. ‘Standaardrecepten’ van culturen bestaan niet. </a:t>
            </a:r>
          </a:p>
          <a:p>
            <a:r>
              <a:rPr lang="nl-NL" dirty="0"/>
              <a:t>Zelfkennis over je eigen culturele bagage is onmisbaar. </a:t>
            </a:r>
          </a:p>
          <a:p>
            <a:r>
              <a:rPr lang="nl-NL" dirty="0"/>
              <a:t>Een open houding om te onderzoeken wat dit betekent in het contact met de patiënt/cliënt. </a:t>
            </a:r>
          </a:p>
          <a:p>
            <a:r>
              <a:rPr lang="nl-NL" dirty="0"/>
              <a:t>Een nieuwsgierige houding en vaardigheden om het gesprek over de invloed van cultuur aan te gaan. </a:t>
            </a:r>
          </a:p>
          <a:p>
            <a:r>
              <a:rPr lang="nl-NL" dirty="0"/>
              <a:t>Lef en kwetsbaarheid om je in dit gesprek open te stellen, eventueel ongemak te benoemen en te leren (en dus ook fouten te durven maken).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7044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97B28E-6B1C-6AAD-0B4D-5E6310B74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 hebben altijd iets gemeenschappelijk!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FC3D06-564A-7B12-6BAB-BD891E6A8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TV 2 All That We Share Dutch Subtitles (youtube.com)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537421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213</Words>
  <Application>Microsoft Office PowerPoint</Application>
  <PresentationFormat>Breedbeeld</PresentationFormat>
  <Paragraphs>28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Kantoorthema</vt:lpstr>
      <vt:lpstr> Cultuursensitief werken</vt:lpstr>
      <vt:lpstr>Stelling</vt:lpstr>
      <vt:lpstr>Wat is cultuursensitief werken?</vt:lpstr>
      <vt:lpstr>Waar komen mensen?</vt:lpstr>
      <vt:lpstr>Piramide van Maslow &amp; Pinto</vt:lpstr>
      <vt:lpstr>De grofmazige en fijnmazige culturen van David Pinto</vt:lpstr>
      <vt:lpstr>PowerPoint-presentatie</vt:lpstr>
      <vt:lpstr>Afronding!</vt:lpstr>
      <vt:lpstr>We hebben altijd iets gemeenschappelijk!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Munira Ibrahim | gemeente Meierijstad</dc:creator>
  <cp:lastModifiedBy>Munira Ibrahim | gemeente Meierijstad</cp:lastModifiedBy>
  <cp:revision>1</cp:revision>
  <dcterms:created xsi:type="dcterms:W3CDTF">2024-10-02T08:03:17Z</dcterms:created>
  <dcterms:modified xsi:type="dcterms:W3CDTF">2024-10-02T17:37:13Z</dcterms:modified>
</cp:coreProperties>
</file>